
<file path=[Content_Types].xml><?xml version="1.0" encoding="utf-8"?>
<Types xmlns="http://schemas.openxmlformats.org/package/2006/content-types">
  <Default Extension="jpeg" ContentType="image/jpeg"/>
  <Default Extension="jpg" ContentType="image/jpeg"/>
  <Default Extension="m4a" ContentType="audio/mp4"/>
  <Default Extension="pdf" ContentType="image/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0" r:id="rId6"/>
    <p:sldId id="261" r:id="rId7"/>
    <p:sldId id="262" r:id="rId8"/>
    <p:sldId id="263" r:id="rId9"/>
    <p:sldId id="276" r:id="rId10"/>
    <p:sldId id="266" r:id="rId11"/>
    <p:sldId id="267" r:id="rId12"/>
    <p:sldId id="268" r:id="rId13"/>
    <p:sldId id="269" r:id="rId14"/>
    <p:sldId id="270" r:id="rId15"/>
    <p:sldId id="271" r:id="rId16"/>
    <p:sldId id="264" r:id="rId17"/>
    <p:sldId id="265" r:id="rId18"/>
    <p:sldId id="275" r:id="rId19"/>
    <p:sldId id="272" r:id="rId20"/>
    <p:sldId id="273" r:id="rId21"/>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987B5C-E85B-4F04-B4A1-BB5776308A06}" v="2" dt="2023-06-14T05:31:34.7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54965-B770-B71F-26E6-496B79FFFF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8D55F0-ECDB-A728-BDCF-2B5D6DE58C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91610D-C7AC-D623-D288-D28E932C470F}"/>
              </a:ext>
            </a:extLst>
          </p:cNvPr>
          <p:cNvSpPr>
            <a:spLocks noGrp="1"/>
          </p:cNvSpPr>
          <p:nvPr>
            <p:ph type="dt" sz="half" idx="10"/>
          </p:nvPr>
        </p:nvSpPr>
        <p:spPr/>
        <p:txBody>
          <a:bodyPr/>
          <a:lstStyle/>
          <a:p>
            <a:fld id="{332AE948-AE9D-477E-A551-86641DB4053B}" type="datetimeFigureOut">
              <a:rPr lang="en-US" smtClean="0"/>
              <a:t>6/16/2023</a:t>
            </a:fld>
            <a:endParaRPr lang="en-US"/>
          </a:p>
        </p:txBody>
      </p:sp>
      <p:sp>
        <p:nvSpPr>
          <p:cNvPr id="5" name="Footer Placeholder 4">
            <a:extLst>
              <a:ext uri="{FF2B5EF4-FFF2-40B4-BE49-F238E27FC236}">
                <a16:creationId xmlns:a16="http://schemas.microsoft.com/office/drawing/2014/main" id="{F8EA832C-4DEA-BD7F-525A-D456C96C5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EEE3A-A5D9-2BE1-E7AA-DD95AD2AF08A}"/>
              </a:ext>
            </a:extLst>
          </p:cNvPr>
          <p:cNvSpPr>
            <a:spLocks noGrp="1"/>
          </p:cNvSpPr>
          <p:nvPr>
            <p:ph type="sldNum" sz="quarter" idx="12"/>
          </p:nvPr>
        </p:nvSpPr>
        <p:spPr/>
        <p:txBody>
          <a:bodyPr/>
          <a:lstStyle/>
          <a:p>
            <a:fld id="{37A4BC0F-A9CB-4D34-B091-CBF0A89D134A}" type="slidenum">
              <a:rPr lang="en-US" smtClean="0"/>
              <a:t>‹#›</a:t>
            </a:fld>
            <a:endParaRPr lang="en-US"/>
          </a:p>
        </p:txBody>
      </p:sp>
    </p:spTree>
    <p:extLst>
      <p:ext uri="{BB962C8B-B14F-4D97-AF65-F5344CB8AC3E}">
        <p14:creationId xmlns:p14="http://schemas.microsoft.com/office/powerpoint/2010/main" val="2774230413"/>
      </p:ext>
    </p:extLst>
  </p:cSld>
  <p:clrMapOvr>
    <a:masterClrMapping/>
  </p:clrMapOvr>
  <p:transition spd="med" advClick="0" advTm="15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83EF8-BFE6-A875-F557-72E7420E22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6F45A3-D0D8-FFAB-5949-35121DD8E1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787B7-4989-0DDD-C212-F2CEB5E04F89}"/>
              </a:ext>
            </a:extLst>
          </p:cNvPr>
          <p:cNvSpPr>
            <a:spLocks noGrp="1"/>
          </p:cNvSpPr>
          <p:nvPr>
            <p:ph type="dt" sz="half" idx="10"/>
          </p:nvPr>
        </p:nvSpPr>
        <p:spPr/>
        <p:txBody>
          <a:bodyPr/>
          <a:lstStyle/>
          <a:p>
            <a:fld id="{332AE948-AE9D-477E-A551-86641DB4053B}" type="datetimeFigureOut">
              <a:rPr lang="en-US" smtClean="0"/>
              <a:t>6/16/2023</a:t>
            </a:fld>
            <a:endParaRPr lang="en-US"/>
          </a:p>
        </p:txBody>
      </p:sp>
      <p:sp>
        <p:nvSpPr>
          <p:cNvPr id="5" name="Footer Placeholder 4">
            <a:extLst>
              <a:ext uri="{FF2B5EF4-FFF2-40B4-BE49-F238E27FC236}">
                <a16:creationId xmlns:a16="http://schemas.microsoft.com/office/drawing/2014/main" id="{7CECAB31-6861-52C7-1FE5-9049B2B10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B5F9D-D1D2-C7E2-9E9C-E14498D93AD5}"/>
              </a:ext>
            </a:extLst>
          </p:cNvPr>
          <p:cNvSpPr>
            <a:spLocks noGrp="1"/>
          </p:cNvSpPr>
          <p:nvPr>
            <p:ph type="sldNum" sz="quarter" idx="12"/>
          </p:nvPr>
        </p:nvSpPr>
        <p:spPr/>
        <p:txBody>
          <a:bodyPr/>
          <a:lstStyle/>
          <a:p>
            <a:fld id="{37A4BC0F-A9CB-4D34-B091-CBF0A89D134A}" type="slidenum">
              <a:rPr lang="en-US" smtClean="0"/>
              <a:t>‹#›</a:t>
            </a:fld>
            <a:endParaRPr lang="en-US"/>
          </a:p>
        </p:txBody>
      </p:sp>
    </p:spTree>
    <p:extLst>
      <p:ext uri="{BB962C8B-B14F-4D97-AF65-F5344CB8AC3E}">
        <p14:creationId xmlns:p14="http://schemas.microsoft.com/office/powerpoint/2010/main" val="999306833"/>
      </p:ext>
    </p:extLst>
  </p:cSld>
  <p:clrMapOvr>
    <a:masterClrMapping/>
  </p:clrMapOvr>
  <p:transition spd="med" advClick="0" advTm="15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5B2C9C-8653-69BB-A870-A24F50DBD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02CA58-ADC3-844B-670B-BF284972A9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C231E-FA82-D6B8-3663-B32217FAEFB9}"/>
              </a:ext>
            </a:extLst>
          </p:cNvPr>
          <p:cNvSpPr>
            <a:spLocks noGrp="1"/>
          </p:cNvSpPr>
          <p:nvPr>
            <p:ph type="dt" sz="half" idx="10"/>
          </p:nvPr>
        </p:nvSpPr>
        <p:spPr/>
        <p:txBody>
          <a:bodyPr/>
          <a:lstStyle/>
          <a:p>
            <a:fld id="{332AE948-AE9D-477E-A551-86641DB4053B}" type="datetimeFigureOut">
              <a:rPr lang="en-US" smtClean="0"/>
              <a:t>6/16/2023</a:t>
            </a:fld>
            <a:endParaRPr lang="en-US"/>
          </a:p>
        </p:txBody>
      </p:sp>
      <p:sp>
        <p:nvSpPr>
          <p:cNvPr id="5" name="Footer Placeholder 4">
            <a:extLst>
              <a:ext uri="{FF2B5EF4-FFF2-40B4-BE49-F238E27FC236}">
                <a16:creationId xmlns:a16="http://schemas.microsoft.com/office/drawing/2014/main" id="{8785EAFE-2791-D780-90DF-AD3D649B2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D6D93-8FE0-7926-FB25-85283AC9A6A0}"/>
              </a:ext>
            </a:extLst>
          </p:cNvPr>
          <p:cNvSpPr>
            <a:spLocks noGrp="1"/>
          </p:cNvSpPr>
          <p:nvPr>
            <p:ph type="sldNum" sz="quarter" idx="12"/>
          </p:nvPr>
        </p:nvSpPr>
        <p:spPr/>
        <p:txBody>
          <a:bodyPr/>
          <a:lstStyle/>
          <a:p>
            <a:fld id="{37A4BC0F-A9CB-4D34-B091-CBF0A89D134A}" type="slidenum">
              <a:rPr lang="en-US" smtClean="0"/>
              <a:t>‹#›</a:t>
            </a:fld>
            <a:endParaRPr lang="en-US"/>
          </a:p>
        </p:txBody>
      </p:sp>
    </p:spTree>
    <p:extLst>
      <p:ext uri="{BB962C8B-B14F-4D97-AF65-F5344CB8AC3E}">
        <p14:creationId xmlns:p14="http://schemas.microsoft.com/office/powerpoint/2010/main" val="1899639737"/>
      </p:ext>
    </p:extLst>
  </p:cSld>
  <p:clrMapOvr>
    <a:masterClrMapping/>
  </p:clrMapOvr>
  <p:transition spd="med" advClick="0" advTm="15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3D0BF-BAD5-70BC-12D5-D107087E3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CFFE69-4950-4E71-DCD1-AEAF351798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F3C79-2AFE-263E-BAA0-1E8083DAD40C}"/>
              </a:ext>
            </a:extLst>
          </p:cNvPr>
          <p:cNvSpPr>
            <a:spLocks noGrp="1"/>
          </p:cNvSpPr>
          <p:nvPr>
            <p:ph type="dt" sz="half" idx="10"/>
          </p:nvPr>
        </p:nvSpPr>
        <p:spPr/>
        <p:txBody>
          <a:bodyPr/>
          <a:lstStyle/>
          <a:p>
            <a:fld id="{332AE948-AE9D-477E-A551-86641DB4053B}" type="datetimeFigureOut">
              <a:rPr lang="en-US" smtClean="0"/>
              <a:t>6/16/2023</a:t>
            </a:fld>
            <a:endParaRPr lang="en-US"/>
          </a:p>
        </p:txBody>
      </p:sp>
      <p:sp>
        <p:nvSpPr>
          <p:cNvPr id="5" name="Footer Placeholder 4">
            <a:extLst>
              <a:ext uri="{FF2B5EF4-FFF2-40B4-BE49-F238E27FC236}">
                <a16:creationId xmlns:a16="http://schemas.microsoft.com/office/drawing/2014/main" id="{D478C8FD-F703-C730-527B-B1FBE56F8A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CD283-B9B8-1952-706F-6D332E6EAE67}"/>
              </a:ext>
            </a:extLst>
          </p:cNvPr>
          <p:cNvSpPr>
            <a:spLocks noGrp="1"/>
          </p:cNvSpPr>
          <p:nvPr>
            <p:ph type="sldNum" sz="quarter" idx="12"/>
          </p:nvPr>
        </p:nvSpPr>
        <p:spPr/>
        <p:txBody>
          <a:bodyPr/>
          <a:lstStyle/>
          <a:p>
            <a:fld id="{37A4BC0F-A9CB-4D34-B091-CBF0A89D134A}" type="slidenum">
              <a:rPr lang="en-US" smtClean="0"/>
              <a:t>‹#›</a:t>
            </a:fld>
            <a:endParaRPr lang="en-US"/>
          </a:p>
        </p:txBody>
      </p:sp>
    </p:spTree>
    <p:extLst>
      <p:ext uri="{BB962C8B-B14F-4D97-AF65-F5344CB8AC3E}">
        <p14:creationId xmlns:p14="http://schemas.microsoft.com/office/powerpoint/2010/main" val="3683628243"/>
      </p:ext>
    </p:extLst>
  </p:cSld>
  <p:clrMapOvr>
    <a:masterClrMapping/>
  </p:clrMapOvr>
  <p:transition spd="med" advClick="0" advTm="15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98351-51FF-80D5-793E-E855CEBED3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C52B57-C0A4-6A71-CC3D-FCDB06B426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08A36-FE15-7D3E-6ECF-067610981B8F}"/>
              </a:ext>
            </a:extLst>
          </p:cNvPr>
          <p:cNvSpPr>
            <a:spLocks noGrp="1"/>
          </p:cNvSpPr>
          <p:nvPr>
            <p:ph type="dt" sz="half" idx="10"/>
          </p:nvPr>
        </p:nvSpPr>
        <p:spPr/>
        <p:txBody>
          <a:bodyPr/>
          <a:lstStyle/>
          <a:p>
            <a:fld id="{332AE948-AE9D-477E-A551-86641DB4053B}" type="datetimeFigureOut">
              <a:rPr lang="en-US" smtClean="0"/>
              <a:t>6/16/2023</a:t>
            </a:fld>
            <a:endParaRPr lang="en-US"/>
          </a:p>
        </p:txBody>
      </p:sp>
      <p:sp>
        <p:nvSpPr>
          <p:cNvPr id="5" name="Footer Placeholder 4">
            <a:extLst>
              <a:ext uri="{FF2B5EF4-FFF2-40B4-BE49-F238E27FC236}">
                <a16:creationId xmlns:a16="http://schemas.microsoft.com/office/drawing/2014/main" id="{41EC22A3-B7C4-9CEC-7697-3D8CE4B90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88E48-A1C4-78C9-A7AC-9EBF9E27916F}"/>
              </a:ext>
            </a:extLst>
          </p:cNvPr>
          <p:cNvSpPr>
            <a:spLocks noGrp="1"/>
          </p:cNvSpPr>
          <p:nvPr>
            <p:ph type="sldNum" sz="quarter" idx="12"/>
          </p:nvPr>
        </p:nvSpPr>
        <p:spPr/>
        <p:txBody>
          <a:bodyPr/>
          <a:lstStyle/>
          <a:p>
            <a:fld id="{37A4BC0F-A9CB-4D34-B091-CBF0A89D134A}" type="slidenum">
              <a:rPr lang="en-US" smtClean="0"/>
              <a:t>‹#›</a:t>
            </a:fld>
            <a:endParaRPr lang="en-US"/>
          </a:p>
        </p:txBody>
      </p:sp>
    </p:spTree>
    <p:extLst>
      <p:ext uri="{BB962C8B-B14F-4D97-AF65-F5344CB8AC3E}">
        <p14:creationId xmlns:p14="http://schemas.microsoft.com/office/powerpoint/2010/main" val="1238612254"/>
      </p:ext>
    </p:extLst>
  </p:cSld>
  <p:clrMapOvr>
    <a:masterClrMapping/>
  </p:clrMapOvr>
  <p:transition spd="med" advClick="0" advTm="15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ED1FD-04C7-A43D-4961-AB0F2855EC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57942B-D27A-0DB3-A0E6-464FD80699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5CB095-E220-37BE-B4B5-8521AC1C7F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C3EC89-37BE-9A88-654B-6A2BE73931D0}"/>
              </a:ext>
            </a:extLst>
          </p:cNvPr>
          <p:cNvSpPr>
            <a:spLocks noGrp="1"/>
          </p:cNvSpPr>
          <p:nvPr>
            <p:ph type="dt" sz="half" idx="10"/>
          </p:nvPr>
        </p:nvSpPr>
        <p:spPr/>
        <p:txBody>
          <a:bodyPr/>
          <a:lstStyle/>
          <a:p>
            <a:fld id="{332AE948-AE9D-477E-A551-86641DB4053B}" type="datetimeFigureOut">
              <a:rPr lang="en-US" smtClean="0"/>
              <a:t>6/16/2023</a:t>
            </a:fld>
            <a:endParaRPr lang="en-US"/>
          </a:p>
        </p:txBody>
      </p:sp>
      <p:sp>
        <p:nvSpPr>
          <p:cNvPr id="6" name="Footer Placeholder 5">
            <a:extLst>
              <a:ext uri="{FF2B5EF4-FFF2-40B4-BE49-F238E27FC236}">
                <a16:creationId xmlns:a16="http://schemas.microsoft.com/office/drawing/2014/main" id="{4E9DB480-848C-30CD-26BC-3A651000C6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885E9C-20C3-9DD1-95C4-77FAABC8504D}"/>
              </a:ext>
            </a:extLst>
          </p:cNvPr>
          <p:cNvSpPr>
            <a:spLocks noGrp="1"/>
          </p:cNvSpPr>
          <p:nvPr>
            <p:ph type="sldNum" sz="quarter" idx="12"/>
          </p:nvPr>
        </p:nvSpPr>
        <p:spPr/>
        <p:txBody>
          <a:bodyPr/>
          <a:lstStyle/>
          <a:p>
            <a:fld id="{37A4BC0F-A9CB-4D34-B091-CBF0A89D134A}" type="slidenum">
              <a:rPr lang="en-US" smtClean="0"/>
              <a:t>‹#›</a:t>
            </a:fld>
            <a:endParaRPr lang="en-US"/>
          </a:p>
        </p:txBody>
      </p:sp>
    </p:spTree>
    <p:extLst>
      <p:ext uri="{BB962C8B-B14F-4D97-AF65-F5344CB8AC3E}">
        <p14:creationId xmlns:p14="http://schemas.microsoft.com/office/powerpoint/2010/main" val="126012168"/>
      </p:ext>
    </p:extLst>
  </p:cSld>
  <p:clrMapOvr>
    <a:masterClrMapping/>
  </p:clrMapOvr>
  <p:transition spd="med" advClick="0" advTm="15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363C8-3DE2-FD53-B2D3-C9F91E0E39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85AABC-7CED-6726-9037-19986F43F2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27E841-9A21-50A7-46C3-817D4AA840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DCDCAA-1963-509F-ECE4-E6B11E3E9B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C8CF0B-C12E-FE34-0EB9-910E248A98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30DC78-8F4B-F7DC-CF0F-0BFB75032E21}"/>
              </a:ext>
            </a:extLst>
          </p:cNvPr>
          <p:cNvSpPr>
            <a:spLocks noGrp="1"/>
          </p:cNvSpPr>
          <p:nvPr>
            <p:ph type="dt" sz="half" idx="10"/>
          </p:nvPr>
        </p:nvSpPr>
        <p:spPr/>
        <p:txBody>
          <a:bodyPr/>
          <a:lstStyle/>
          <a:p>
            <a:fld id="{332AE948-AE9D-477E-A551-86641DB4053B}" type="datetimeFigureOut">
              <a:rPr lang="en-US" smtClean="0"/>
              <a:t>6/16/2023</a:t>
            </a:fld>
            <a:endParaRPr lang="en-US"/>
          </a:p>
        </p:txBody>
      </p:sp>
      <p:sp>
        <p:nvSpPr>
          <p:cNvPr id="8" name="Footer Placeholder 7">
            <a:extLst>
              <a:ext uri="{FF2B5EF4-FFF2-40B4-BE49-F238E27FC236}">
                <a16:creationId xmlns:a16="http://schemas.microsoft.com/office/drawing/2014/main" id="{E50D9E1C-4793-FA58-31C6-5D23E1B345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CF5C32-3056-FB24-1AB7-9EF6825695F9}"/>
              </a:ext>
            </a:extLst>
          </p:cNvPr>
          <p:cNvSpPr>
            <a:spLocks noGrp="1"/>
          </p:cNvSpPr>
          <p:nvPr>
            <p:ph type="sldNum" sz="quarter" idx="12"/>
          </p:nvPr>
        </p:nvSpPr>
        <p:spPr/>
        <p:txBody>
          <a:bodyPr/>
          <a:lstStyle/>
          <a:p>
            <a:fld id="{37A4BC0F-A9CB-4D34-B091-CBF0A89D134A}" type="slidenum">
              <a:rPr lang="en-US" smtClean="0"/>
              <a:t>‹#›</a:t>
            </a:fld>
            <a:endParaRPr lang="en-US"/>
          </a:p>
        </p:txBody>
      </p:sp>
    </p:spTree>
    <p:extLst>
      <p:ext uri="{BB962C8B-B14F-4D97-AF65-F5344CB8AC3E}">
        <p14:creationId xmlns:p14="http://schemas.microsoft.com/office/powerpoint/2010/main" val="3461630813"/>
      </p:ext>
    </p:extLst>
  </p:cSld>
  <p:clrMapOvr>
    <a:masterClrMapping/>
  </p:clrMapOvr>
  <p:transition spd="med" advClick="0" advTm="15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D3149-583E-EE95-CE16-BEE45FACB8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90BF46-EBDB-7859-A822-ADAAA927C4D2}"/>
              </a:ext>
            </a:extLst>
          </p:cNvPr>
          <p:cNvSpPr>
            <a:spLocks noGrp="1"/>
          </p:cNvSpPr>
          <p:nvPr>
            <p:ph type="dt" sz="half" idx="10"/>
          </p:nvPr>
        </p:nvSpPr>
        <p:spPr/>
        <p:txBody>
          <a:bodyPr/>
          <a:lstStyle/>
          <a:p>
            <a:fld id="{332AE948-AE9D-477E-A551-86641DB4053B}" type="datetimeFigureOut">
              <a:rPr lang="en-US" smtClean="0"/>
              <a:t>6/16/2023</a:t>
            </a:fld>
            <a:endParaRPr lang="en-US"/>
          </a:p>
        </p:txBody>
      </p:sp>
      <p:sp>
        <p:nvSpPr>
          <p:cNvPr id="4" name="Footer Placeholder 3">
            <a:extLst>
              <a:ext uri="{FF2B5EF4-FFF2-40B4-BE49-F238E27FC236}">
                <a16:creationId xmlns:a16="http://schemas.microsoft.com/office/drawing/2014/main" id="{EB9EF025-4912-204A-D683-9DDE01396E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108857-CE1F-0CCF-C916-570B519459A7}"/>
              </a:ext>
            </a:extLst>
          </p:cNvPr>
          <p:cNvSpPr>
            <a:spLocks noGrp="1"/>
          </p:cNvSpPr>
          <p:nvPr>
            <p:ph type="sldNum" sz="quarter" idx="12"/>
          </p:nvPr>
        </p:nvSpPr>
        <p:spPr/>
        <p:txBody>
          <a:bodyPr/>
          <a:lstStyle/>
          <a:p>
            <a:fld id="{37A4BC0F-A9CB-4D34-B091-CBF0A89D134A}" type="slidenum">
              <a:rPr lang="en-US" smtClean="0"/>
              <a:t>‹#›</a:t>
            </a:fld>
            <a:endParaRPr lang="en-US"/>
          </a:p>
        </p:txBody>
      </p:sp>
    </p:spTree>
    <p:extLst>
      <p:ext uri="{BB962C8B-B14F-4D97-AF65-F5344CB8AC3E}">
        <p14:creationId xmlns:p14="http://schemas.microsoft.com/office/powerpoint/2010/main" val="62735626"/>
      </p:ext>
    </p:extLst>
  </p:cSld>
  <p:clrMapOvr>
    <a:masterClrMapping/>
  </p:clrMapOvr>
  <p:transition spd="med" advClick="0" advTm="15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DF30B0-3547-F6D0-193C-2C86585122E3}"/>
              </a:ext>
            </a:extLst>
          </p:cNvPr>
          <p:cNvSpPr>
            <a:spLocks noGrp="1"/>
          </p:cNvSpPr>
          <p:nvPr>
            <p:ph type="dt" sz="half" idx="10"/>
          </p:nvPr>
        </p:nvSpPr>
        <p:spPr/>
        <p:txBody>
          <a:bodyPr/>
          <a:lstStyle/>
          <a:p>
            <a:fld id="{332AE948-AE9D-477E-A551-86641DB4053B}" type="datetimeFigureOut">
              <a:rPr lang="en-US" smtClean="0"/>
              <a:t>6/16/2023</a:t>
            </a:fld>
            <a:endParaRPr lang="en-US"/>
          </a:p>
        </p:txBody>
      </p:sp>
      <p:sp>
        <p:nvSpPr>
          <p:cNvPr id="3" name="Footer Placeholder 2">
            <a:extLst>
              <a:ext uri="{FF2B5EF4-FFF2-40B4-BE49-F238E27FC236}">
                <a16:creationId xmlns:a16="http://schemas.microsoft.com/office/drawing/2014/main" id="{DA13BD57-F746-FBB2-9CAB-F477537F29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5A2C23-0F17-889D-8375-83452E3D6525}"/>
              </a:ext>
            </a:extLst>
          </p:cNvPr>
          <p:cNvSpPr>
            <a:spLocks noGrp="1"/>
          </p:cNvSpPr>
          <p:nvPr>
            <p:ph type="sldNum" sz="quarter" idx="12"/>
          </p:nvPr>
        </p:nvSpPr>
        <p:spPr/>
        <p:txBody>
          <a:bodyPr/>
          <a:lstStyle/>
          <a:p>
            <a:fld id="{37A4BC0F-A9CB-4D34-B091-CBF0A89D134A}" type="slidenum">
              <a:rPr lang="en-US" smtClean="0"/>
              <a:t>‹#›</a:t>
            </a:fld>
            <a:endParaRPr lang="en-US"/>
          </a:p>
        </p:txBody>
      </p:sp>
    </p:spTree>
    <p:extLst>
      <p:ext uri="{BB962C8B-B14F-4D97-AF65-F5344CB8AC3E}">
        <p14:creationId xmlns:p14="http://schemas.microsoft.com/office/powerpoint/2010/main" val="3783194700"/>
      </p:ext>
    </p:extLst>
  </p:cSld>
  <p:clrMapOvr>
    <a:masterClrMapping/>
  </p:clrMapOvr>
  <p:transition spd="med" advClick="0" advTm="15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8A15-320E-2B2E-427E-8796ADE45E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247B5F-4E29-D077-9313-D8B9D78298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F75700-8F4B-F135-6CB4-67F91D86E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D5FE04-09B3-D62D-07B4-BE3BD6C3E681}"/>
              </a:ext>
            </a:extLst>
          </p:cNvPr>
          <p:cNvSpPr>
            <a:spLocks noGrp="1"/>
          </p:cNvSpPr>
          <p:nvPr>
            <p:ph type="dt" sz="half" idx="10"/>
          </p:nvPr>
        </p:nvSpPr>
        <p:spPr/>
        <p:txBody>
          <a:bodyPr/>
          <a:lstStyle/>
          <a:p>
            <a:fld id="{332AE948-AE9D-477E-A551-86641DB4053B}" type="datetimeFigureOut">
              <a:rPr lang="en-US" smtClean="0"/>
              <a:t>6/16/2023</a:t>
            </a:fld>
            <a:endParaRPr lang="en-US"/>
          </a:p>
        </p:txBody>
      </p:sp>
      <p:sp>
        <p:nvSpPr>
          <p:cNvPr id="6" name="Footer Placeholder 5">
            <a:extLst>
              <a:ext uri="{FF2B5EF4-FFF2-40B4-BE49-F238E27FC236}">
                <a16:creationId xmlns:a16="http://schemas.microsoft.com/office/drawing/2014/main" id="{59A35655-D259-BA3F-92DE-42CDDB057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E05EC8-79A4-6DF3-8546-0F039387A9C4}"/>
              </a:ext>
            </a:extLst>
          </p:cNvPr>
          <p:cNvSpPr>
            <a:spLocks noGrp="1"/>
          </p:cNvSpPr>
          <p:nvPr>
            <p:ph type="sldNum" sz="quarter" idx="12"/>
          </p:nvPr>
        </p:nvSpPr>
        <p:spPr/>
        <p:txBody>
          <a:bodyPr/>
          <a:lstStyle/>
          <a:p>
            <a:fld id="{37A4BC0F-A9CB-4D34-B091-CBF0A89D134A}" type="slidenum">
              <a:rPr lang="en-US" smtClean="0"/>
              <a:t>‹#›</a:t>
            </a:fld>
            <a:endParaRPr lang="en-US"/>
          </a:p>
        </p:txBody>
      </p:sp>
    </p:spTree>
    <p:extLst>
      <p:ext uri="{BB962C8B-B14F-4D97-AF65-F5344CB8AC3E}">
        <p14:creationId xmlns:p14="http://schemas.microsoft.com/office/powerpoint/2010/main" val="3436159303"/>
      </p:ext>
    </p:extLst>
  </p:cSld>
  <p:clrMapOvr>
    <a:masterClrMapping/>
  </p:clrMapOvr>
  <p:transition spd="med" advClick="0" advTm="15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98F9F-F893-0490-98F6-345D567C14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174BBC-4CFC-2840-A274-98054170D5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9C900A-B1AD-8BF3-5446-87C10769B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4475C-F614-09D2-19A6-7F96EC7508EC}"/>
              </a:ext>
            </a:extLst>
          </p:cNvPr>
          <p:cNvSpPr>
            <a:spLocks noGrp="1"/>
          </p:cNvSpPr>
          <p:nvPr>
            <p:ph type="dt" sz="half" idx="10"/>
          </p:nvPr>
        </p:nvSpPr>
        <p:spPr/>
        <p:txBody>
          <a:bodyPr/>
          <a:lstStyle/>
          <a:p>
            <a:fld id="{332AE948-AE9D-477E-A551-86641DB4053B}" type="datetimeFigureOut">
              <a:rPr lang="en-US" smtClean="0"/>
              <a:t>6/16/2023</a:t>
            </a:fld>
            <a:endParaRPr lang="en-US"/>
          </a:p>
        </p:txBody>
      </p:sp>
      <p:sp>
        <p:nvSpPr>
          <p:cNvPr id="6" name="Footer Placeholder 5">
            <a:extLst>
              <a:ext uri="{FF2B5EF4-FFF2-40B4-BE49-F238E27FC236}">
                <a16:creationId xmlns:a16="http://schemas.microsoft.com/office/drawing/2014/main" id="{5663B155-D282-03A5-BFA9-B0F90FA20A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E7CE2F-94F3-8D6E-2C0F-1FE0BF331420}"/>
              </a:ext>
            </a:extLst>
          </p:cNvPr>
          <p:cNvSpPr>
            <a:spLocks noGrp="1"/>
          </p:cNvSpPr>
          <p:nvPr>
            <p:ph type="sldNum" sz="quarter" idx="12"/>
          </p:nvPr>
        </p:nvSpPr>
        <p:spPr/>
        <p:txBody>
          <a:bodyPr/>
          <a:lstStyle/>
          <a:p>
            <a:fld id="{37A4BC0F-A9CB-4D34-B091-CBF0A89D134A}" type="slidenum">
              <a:rPr lang="en-US" smtClean="0"/>
              <a:t>‹#›</a:t>
            </a:fld>
            <a:endParaRPr lang="en-US"/>
          </a:p>
        </p:txBody>
      </p:sp>
    </p:spTree>
    <p:extLst>
      <p:ext uri="{BB962C8B-B14F-4D97-AF65-F5344CB8AC3E}">
        <p14:creationId xmlns:p14="http://schemas.microsoft.com/office/powerpoint/2010/main" val="2641098473"/>
      </p:ext>
    </p:extLst>
  </p:cSld>
  <p:clrMapOvr>
    <a:masterClrMapping/>
  </p:clrMapOvr>
  <p:transition spd="med" advClick="0" advTm="15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D94C12-33E2-D197-014C-5EBFFAE854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E4DF4F-BACC-AA52-4C8B-5027096A8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252C9-7BC6-0741-152F-2DA1CFB9EA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AE948-AE9D-477E-A551-86641DB4053B}" type="datetimeFigureOut">
              <a:rPr lang="en-US" smtClean="0"/>
              <a:t>6/16/2023</a:t>
            </a:fld>
            <a:endParaRPr lang="en-US"/>
          </a:p>
        </p:txBody>
      </p:sp>
      <p:sp>
        <p:nvSpPr>
          <p:cNvPr id="5" name="Footer Placeholder 4">
            <a:extLst>
              <a:ext uri="{FF2B5EF4-FFF2-40B4-BE49-F238E27FC236}">
                <a16:creationId xmlns:a16="http://schemas.microsoft.com/office/drawing/2014/main" id="{8CD476C0-DDA5-747E-4252-3284143C9D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C926C4-5DCC-0849-1071-012776CCFF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4BC0F-A9CB-4D34-B091-CBF0A89D134A}" type="slidenum">
              <a:rPr lang="en-US" smtClean="0"/>
              <a:t>‹#›</a:t>
            </a:fld>
            <a:endParaRPr lang="en-US"/>
          </a:p>
        </p:txBody>
      </p:sp>
    </p:spTree>
    <p:extLst>
      <p:ext uri="{BB962C8B-B14F-4D97-AF65-F5344CB8AC3E}">
        <p14:creationId xmlns:p14="http://schemas.microsoft.com/office/powerpoint/2010/main" val="975274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15000">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quidsup.net/wallpaper/show.php?i=Neon-Heart.png&amp;f=1" TargetMode="External"/><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pexels.com/photo/glass-of-wine-on-table-in-restaurant-5360447/" TargetMode="External"/><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30.jp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d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Cherry-Pie-Slice.jpg" TargetMode="Externa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hyperlink" Target="https://publicdomainpictures.net/view-image.php?image=68208&amp;picture=" TargetMode="External"/><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hyperlink" Target="https://creativecommons.org/licenses/by-nc/3.0/" TargetMode="External"/><Relationship Id="rId5" Type="http://schemas.openxmlformats.org/officeDocument/2006/relationships/hyperlink" Target="https://fuguestock.deviantart.com/art/Old-Fashioned-Phone-1-482573801" TargetMode="Externa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hyperlink" Target="https://www.istockphoto.com/photo/female-american-soldier-salutes-us-flag-gm698635224-129441955" TargetMode="External"/><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hyperlink" Target="https://pixnio.com/objects/books/bookshelves-bookshop-bookstore-book-bookcase-books-college-cover" TargetMode="Externa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3.pdf"/><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198C0-A800-4E68-7210-FA03B74D7BE0}"/>
              </a:ext>
            </a:extLst>
          </p:cNvPr>
          <p:cNvSpPr>
            <a:spLocks noGrp="1"/>
          </p:cNvSpPr>
          <p:nvPr>
            <p:ph type="ctrTitle"/>
          </p:nvPr>
        </p:nvSpPr>
        <p:spPr>
          <a:xfrm>
            <a:off x="1524000" y="831273"/>
            <a:ext cx="9144000" cy="5772727"/>
          </a:xfrm>
        </p:spPr>
        <p:txBody>
          <a:bodyPr/>
          <a:lstStyle/>
          <a:p>
            <a:br>
              <a:rPr lang="en-US" dirty="0"/>
            </a:br>
            <a:br>
              <a:rPr lang="en-US" dirty="0"/>
            </a:br>
            <a:endParaRPr lang="en-US" dirty="0"/>
          </a:p>
        </p:txBody>
      </p:sp>
      <p:pic>
        <p:nvPicPr>
          <p:cNvPr id="7" name="Picture 6" descr="A logo with a leaf on it&#10;&#10;Description automatically generated with low confidence">
            <a:extLst>
              <a:ext uri="{FF2B5EF4-FFF2-40B4-BE49-F238E27FC236}">
                <a16:creationId xmlns:a16="http://schemas.microsoft.com/office/drawing/2014/main" id="{4A551275-8B73-E0D4-48B2-1BF324593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3345" y="895928"/>
            <a:ext cx="8765309" cy="4839710"/>
          </a:xfrm>
          <a:prstGeom prst="rect">
            <a:avLst/>
          </a:prstGeom>
        </p:spPr>
      </p:pic>
      <p:pic>
        <p:nvPicPr>
          <p:cNvPr id="5" name="21 Missouri Waltz">
            <a:hlinkClick r:id="" action="ppaction://media"/>
            <a:extLst>
              <a:ext uri="{FF2B5EF4-FFF2-40B4-BE49-F238E27FC236}">
                <a16:creationId xmlns:a16="http://schemas.microsoft.com/office/drawing/2014/main" id="{B42F999F-3959-D170-BAFE-69671301AC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6525" y="176149"/>
            <a:ext cx="487363" cy="487363"/>
          </a:xfrm>
          <a:prstGeom prst="rect">
            <a:avLst/>
          </a:prstGeom>
        </p:spPr>
      </p:pic>
      <p:sp>
        <p:nvSpPr>
          <p:cNvPr id="3" name="TextBox 2">
            <a:extLst>
              <a:ext uri="{FF2B5EF4-FFF2-40B4-BE49-F238E27FC236}">
                <a16:creationId xmlns:a16="http://schemas.microsoft.com/office/drawing/2014/main" id="{6FD99FB1-9B9B-10E9-AB1F-98A65DBD2166}"/>
              </a:ext>
            </a:extLst>
          </p:cNvPr>
          <p:cNvSpPr txBox="1"/>
          <p:nvPr/>
        </p:nvSpPr>
        <p:spPr>
          <a:xfrm>
            <a:off x="9922042" y="6419334"/>
            <a:ext cx="3938337" cy="369332"/>
          </a:xfrm>
          <a:prstGeom prst="rect">
            <a:avLst/>
          </a:prstGeom>
          <a:noFill/>
        </p:spPr>
        <p:txBody>
          <a:bodyPr wrap="square" rtlCol="0">
            <a:spAutoFit/>
          </a:bodyPr>
          <a:lstStyle/>
          <a:p>
            <a:r>
              <a:rPr lang="en-US" dirty="0"/>
              <a:t>By Vicki Koc, Historian</a:t>
            </a:r>
          </a:p>
        </p:txBody>
      </p:sp>
    </p:spTree>
    <p:extLst>
      <p:ext uri="{BB962C8B-B14F-4D97-AF65-F5344CB8AC3E}">
        <p14:creationId xmlns:p14="http://schemas.microsoft.com/office/powerpoint/2010/main" val="1881884742"/>
      </p:ext>
    </p:extLst>
  </p:cSld>
  <p:clrMapOvr>
    <a:masterClrMapping/>
  </p:clrMapOvr>
  <p:transition spd="med" advClick="0" advTm="1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1" objId="3"/>
        <p14:pauseEvt time="16530" objId="3"/>
        <p14:stopEvt time="16530"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28000">
              <a:schemeClr val="accent1">
                <a:lumMod val="20000"/>
                <a:lumOff val="8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523C3-DF15-38C6-AED6-2AF27B334041}"/>
              </a:ext>
            </a:extLst>
          </p:cNvPr>
          <p:cNvSpPr>
            <a:spLocks noGrp="1"/>
          </p:cNvSpPr>
          <p:nvPr>
            <p:ph type="title"/>
          </p:nvPr>
        </p:nvSpPr>
        <p:spPr/>
        <p:txBody>
          <a:bodyPr/>
          <a:lstStyle/>
          <a:p>
            <a:r>
              <a:rPr lang="en-US" dirty="0"/>
              <a:t>They wore these pantsuits in 1969:</a:t>
            </a:r>
          </a:p>
        </p:txBody>
      </p:sp>
      <p:pic>
        <p:nvPicPr>
          <p:cNvPr id="6" name="Picture Placeholder 5" descr="A person and person standing next to each other&#10;&#10;Description automatically generated with medium confidence">
            <a:extLst>
              <a:ext uri="{FF2B5EF4-FFF2-40B4-BE49-F238E27FC236}">
                <a16:creationId xmlns:a16="http://schemas.microsoft.com/office/drawing/2014/main" id="{3A42AF1F-3380-340E-8439-31991C79048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044" r="2508"/>
          <a:stretch/>
        </p:blipFill>
        <p:spPr>
          <a:xfrm rot="16200000">
            <a:off x="5585429" y="992187"/>
            <a:ext cx="5422583" cy="4873625"/>
          </a:xfrm>
        </p:spPr>
      </p:pic>
    </p:spTree>
    <p:extLst>
      <p:ext uri="{BB962C8B-B14F-4D97-AF65-F5344CB8AC3E}">
        <p14:creationId xmlns:p14="http://schemas.microsoft.com/office/powerpoint/2010/main" val="3441153547"/>
      </p:ext>
    </p:extLst>
  </p:cSld>
  <p:clrMapOvr>
    <a:masterClrMapping/>
  </p:clrMapOvr>
  <p:transition spd="med" advClick="0" advTm="15000">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28000">
              <a:schemeClr val="accent1">
                <a:lumMod val="20000"/>
                <a:lumOff val="8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78AA1-8775-0BC4-9406-094B91E8F4BB}"/>
              </a:ext>
            </a:extLst>
          </p:cNvPr>
          <p:cNvSpPr>
            <a:spLocks noGrp="1"/>
          </p:cNvSpPr>
          <p:nvPr>
            <p:ph type="title"/>
          </p:nvPr>
        </p:nvSpPr>
        <p:spPr>
          <a:xfrm>
            <a:off x="839788" y="457199"/>
            <a:ext cx="3932237" cy="2406073"/>
          </a:xfrm>
        </p:spPr>
        <p:txBody>
          <a:bodyPr>
            <a:normAutofit/>
          </a:bodyPr>
          <a:lstStyle/>
          <a:p>
            <a:r>
              <a:rPr lang="en-US" sz="2700" dirty="0">
                <a:latin typeface="+mn-lt"/>
              </a:rPr>
              <a:t>The 1970’s era brought social disruption, saw women strongly enter the workplace, and nationwide club memberships decline</a:t>
            </a:r>
            <a:r>
              <a:rPr lang="en-US" dirty="0"/>
              <a:t>.</a:t>
            </a:r>
          </a:p>
        </p:txBody>
      </p:sp>
      <p:pic>
        <p:nvPicPr>
          <p:cNvPr id="6" name="Content Placeholder 5" descr="A picture containing clothing, person, jeans, human face&#10;&#10;Description automatically generated">
            <a:extLst>
              <a:ext uri="{FF2B5EF4-FFF2-40B4-BE49-F238E27FC236}">
                <a16:creationId xmlns:a16="http://schemas.microsoft.com/office/drawing/2014/main" id="{98D78C01-544D-C4F3-2A10-65EDEE2F094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5878314" y="1487004"/>
            <a:ext cx="5362285" cy="4217085"/>
          </a:xfrm>
        </p:spPr>
      </p:pic>
      <p:sp>
        <p:nvSpPr>
          <p:cNvPr id="4" name="Text Placeholder 3">
            <a:extLst>
              <a:ext uri="{FF2B5EF4-FFF2-40B4-BE49-F238E27FC236}">
                <a16:creationId xmlns:a16="http://schemas.microsoft.com/office/drawing/2014/main" id="{96FB4351-71BD-2957-367D-348D33D72DA2}"/>
              </a:ext>
            </a:extLst>
          </p:cNvPr>
          <p:cNvSpPr>
            <a:spLocks noGrp="1"/>
          </p:cNvSpPr>
          <p:nvPr>
            <p:ph type="body" sz="half" idx="2"/>
          </p:nvPr>
        </p:nvSpPr>
        <p:spPr>
          <a:xfrm>
            <a:off x="839788" y="3048000"/>
            <a:ext cx="3932237" cy="3094182"/>
          </a:xfrm>
        </p:spPr>
        <p:txBody>
          <a:bodyPr>
            <a:normAutofit/>
          </a:bodyPr>
          <a:lstStyle/>
          <a:p>
            <a:endParaRPr lang="en-US" dirty="0"/>
          </a:p>
          <a:p>
            <a:endParaRPr lang="en-US" sz="2800" dirty="0"/>
          </a:p>
          <a:p>
            <a:r>
              <a:rPr lang="en-US" sz="2800" dirty="0"/>
              <a:t>This photo from 1994 has club members costumed in their take on the turbulent 1960 and 1970 eras.</a:t>
            </a:r>
          </a:p>
        </p:txBody>
      </p:sp>
      <p:pic>
        <p:nvPicPr>
          <p:cNvPr id="3" name="01 I Am Woman">
            <a:hlinkClick r:id="" action="ppaction://media"/>
            <a:extLst>
              <a:ext uri="{FF2B5EF4-FFF2-40B4-BE49-F238E27FC236}">
                <a16:creationId xmlns:a16="http://schemas.microsoft.com/office/drawing/2014/main" id="{24C148B2-A608-897D-E833-AA4E0E6726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5669" y="148717"/>
            <a:ext cx="487363" cy="487363"/>
          </a:xfrm>
          <a:prstGeom prst="rect">
            <a:avLst/>
          </a:prstGeom>
        </p:spPr>
      </p:pic>
    </p:spTree>
    <p:extLst>
      <p:ext uri="{BB962C8B-B14F-4D97-AF65-F5344CB8AC3E}">
        <p14:creationId xmlns:p14="http://schemas.microsoft.com/office/powerpoint/2010/main" val="980101925"/>
      </p:ext>
    </p:extLst>
  </p:cSld>
  <p:clrMapOvr>
    <a:masterClrMapping/>
  </p:clrMapOvr>
  <p:transition spd="med" advClick="0" advTm="1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B3F6-7D44-905A-1E8B-916C8FA42FC5}"/>
              </a:ext>
            </a:extLst>
          </p:cNvPr>
          <p:cNvSpPr>
            <a:spLocks noGrp="1"/>
          </p:cNvSpPr>
          <p:nvPr>
            <p:ph type="title"/>
          </p:nvPr>
        </p:nvSpPr>
        <p:spPr>
          <a:xfrm>
            <a:off x="839788" y="-378691"/>
            <a:ext cx="10515600" cy="2069379"/>
          </a:xfrm>
        </p:spPr>
        <p:txBody>
          <a:bodyPr>
            <a:normAutofit/>
          </a:bodyPr>
          <a:lstStyle/>
          <a:p>
            <a:r>
              <a:rPr lang="en-US" sz="2400" dirty="0">
                <a:latin typeface="+mn-lt"/>
              </a:rPr>
              <a:t>2000 onwards:  Members joining want to help their community and want to do more.  Their presence broadens our philanthropy focus to more hands-on projects.</a:t>
            </a:r>
          </a:p>
        </p:txBody>
      </p:sp>
      <p:sp>
        <p:nvSpPr>
          <p:cNvPr id="3" name="Text Placeholder 2">
            <a:extLst>
              <a:ext uri="{FF2B5EF4-FFF2-40B4-BE49-F238E27FC236}">
                <a16:creationId xmlns:a16="http://schemas.microsoft.com/office/drawing/2014/main" id="{E5E2F4D4-4FCC-47D7-4638-93A6FB82FD10}"/>
              </a:ext>
            </a:extLst>
          </p:cNvPr>
          <p:cNvSpPr>
            <a:spLocks noGrp="1"/>
          </p:cNvSpPr>
          <p:nvPr>
            <p:ph type="body" idx="1"/>
          </p:nvPr>
        </p:nvSpPr>
        <p:spPr/>
        <p:txBody>
          <a:bodyPr/>
          <a:lstStyle/>
          <a:p>
            <a:r>
              <a:rPr lang="en-US" dirty="0"/>
              <a:t>Today it is routine.  We do more than write a check.</a:t>
            </a:r>
          </a:p>
        </p:txBody>
      </p:sp>
      <p:pic>
        <p:nvPicPr>
          <p:cNvPr id="8" name="Content Placeholder 7" descr="A picture containing person, clothing, human face, outdoor&#10;&#10;Description automatically generated">
            <a:extLst>
              <a:ext uri="{FF2B5EF4-FFF2-40B4-BE49-F238E27FC236}">
                <a16:creationId xmlns:a16="http://schemas.microsoft.com/office/drawing/2014/main" id="{030D7FD2-CDDB-EB9C-4D5E-2AE69FFFAA1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60673" y="2505075"/>
            <a:ext cx="4916016" cy="3684588"/>
          </a:xfrm>
        </p:spPr>
      </p:pic>
      <p:sp>
        <p:nvSpPr>
          <p:cNvPr id="5" name="Text Placeholder 4">
            <a:extLst>
              <a:ext uri="{FF2B5EF4-FFF2-40B4-BE49-F238E27FC236}">
                <a16:creationId xmlns:a16="http://schemas.microsoft.com/office/drawing/2014/main" id="{1D3900C7-9B01-A8DB-78C1-C6F0B5C52C24}"/>
              </a:ext>
            </a:extLst>
          </p:cNvPr>
          <p:cNvSpPr>
            <a:spLocks noGrp="1"/>
          </p:cNvSpPr>
          <p:nvPr>
            <p:ph type="body" sz="quarter" idx="3"/>
          </p:nvPr>
        </p:nvSpPr>
        <p:spPr>
          <a:xfrm>
            <a:off x="6172200" y="1681163"/>
            <a:ext cx="5183188" cy="470910"/>
          </a:xfrm>
        </p:spPr>
        <p:txBody>
          <a:bodyPr/>
          <a:lstStyle/>
          <a:p>
            <a:r>
              <a:rPr lang="en-US" dirty="0"/>
              <a:t>Volunteers Extraordinaire.</a:t>
            </a:r>
          </a:p>
        </p:txBody>
      </p:sp>
      <p:pic>
        <p:nvPicPr>
          <p:cNvPr id="10" name="Content Placeholder 9" descr="A group of women standing in a warehouse&#10;&#10;Description automatically generated with medium confidence">
            <a:extLst>
              <a:ext uri="{FF2B5EF4-FFF2-40B4-BE49-F238E27FC236}">
                <a16:creationId xmlns:a16="http://schemas.microsoft.com/office/drawing/2014/main" id="{584AAC8A-B2E2-7165-925C-8BEAF50EA4A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07402" y="2505075"/>
            <a:ext cx="4912784" cy="3684588"/>
          </a:xfrm>
        </p:spPr>
      </p:pic>
    </p:spTree>
    <p:extLst>
      <p:ext uri="{BB962C8B-B14F-4D97-AF65-F5344CB8AC3E}">
        <p14:creationId xmlns:p14="http://schemas.microsoft.com/office/powerpoint/2010/main" val="3697947383"/>
      </p:ext>
    </p:extLst>
  </p:cSld>
  <p:clrMapOvr>
    <a:masterClrMapping/>
  </p:clrMapOvr>
  <p:transition spd="med" advClick="0" advTm="15000">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6306-2F58-41F9-D63F-D48EBFDC1BCE}"/>
              </a:ext>
            </a:extLst>
          </p:cNvPr>
          <p:cNvSpPr>
            <a:spLocks noGrp="1"/>
          </p:cNvSpPr>
          <p:nvPr>
            <p:ph type="title"/>
          </p:nvPr>
        </p:nvSpPr>
        <p:spPr>
          <a:xfrm>
            <a:off x="597569" y="475961"/>
            <a:ext cx="10515600" cy="1990148"/>
          </a:xfrm>
        </p:spPr>
        <p:txBody>
          <a:bodyPr>
            <a:normAutofit fontScale="90000"/>
          </a:bodyPr>
          <a:lstStyle/>
          <a:p>
            <a:r>
              <a:rPr lang="en-US" sz="2200" b="1" dirty="0"/>
              <a:t>			</a:t>
            </a:r>
            <a:r>
              <a:rPr lang="en-US" sz="2700" b="1" dirty="0"/>
              <a:t>OUR SCHOLARSHIPS ADAPT TOO</a:t>
            </a:r>
            <a:br>
              <a:rPr lang="en-US" sz="2200" b="1" dirty="0"/>
            </a:br>
            <a:br>
              <a:rPr lang="en-US" sz="2200" b="1" dirty="0"/>
            </a:br>
            <a:r>
              <a:rPr lang="en-US" sz="2200" b="1" dirty="0"/>
              <a:t>In 1939 one scholarship is given.  </a:t>
            </a:r>
            <a:br>
              <a:rPr lang="en-US" sz="2200" b="1" dirty="0"/>
            </a:br>
            <a:r>
              <a:rPr lang="en-US" sz="2200" b="1" dirty="0"/>
              <a:t>After WW II scholarships re-emerge for nursing.</a:t>
            </a:r>
            <a:br>
              <a:rPr lang="en-US" sz="2200" b="1" dirty="0"/>
            </a:br>
            <a:r>
              <a:rPr lang="en-US" sz="2200" b="1" dirty="0">
                <a:solidFill>
                  <a:srgbClr val="000000"/>
                </a:solidFill>
                <a:effectLst/>
                <a:latin typeface="Calibri Light" panose="020F0302020204030204" pitchFamily="34" charset="0"/>
              </a:rPr>
              <a:t>Club focuses on high school and the arts from the mid 1980s.</a:t>
            </a:r>
            <a:br>
              <a:rPr lang="en-US" sz="2200" b="1" dirty="0">
                <a:solidFill>
                  <a:srgbClr val="000000"/>
                </a:solidFill>
                <a:effectLst/>
                <a:latin typeface="Calibri Light" panose="020F0302020204030204" pitchFamily="34" charset="0"/>
              </a:rPr>
            </a:br>
            <a:r>
              <a:rPr lang="en-US" sz="2200" b="1" dirty="0">
                <a:solidFill>
                  <a:srgbClr val="000000"/>
                </a:solidFill>
                <a:effectLst/>
                <a:latin typeface="Calibri Light" panose="020F0302020204030204" pitchFamily="34" charset="0"/>
              </a:rPr>
              <a:t>By 2010 focus expands to foster youth and single parents at DVC.  </a:t>
            </a:r>
            <a:br>
              <a:rPr lang="en-US" sz="2200" b="1" dirty="0">
                <a:solidFill>
                  <a:srgbClr val="000000"/>
                </a:solidFill>
                <a:effectLst/>
                <a:latin typeface="Calibri Light" panose="020F0302020204030204" pitchFamily="34" charset="0"/>
              </a:rPr>
            </a:br>
            <a:r>
              <a:rPr lang="en-US" sz="2200" b="1" dirty="0">
                <a:solidFill>
                  <a:srgbClr val="000000"/>
                </a:solidFill>
                <a:effectLst/>
                <a:latin typeface="Calibri Light" panose="020F0302020204030204" pitchFamily="34" charset="0"/>
              </a:rPr>
              <a:t>In 2018 scholarship dollars increase and become need based.</a:t>
            </a:r>
            <a:endParaRPr lang="en-US" sz="2200" b="1" dirty="0"/>
          </a:p>
        </p:txBody>
      </p:sp>
      <p:pic>
        <p:nvPicPr>
          <p:cNvPr id="6" name="Content Placeholder 5" descr="A group of people holding certificates&#10;&#10;Description automatically generated">
            <a:extLst>
              <a:ext uri="{FF2B5EF4-FFF2-40B4-BE49-F238E27FC236}">
                <a16:creationId xmlns:a16="http://schemas.microsoft.com/office/drawing/2014/main" id="{270B5142-569C-E40C-275C-F1B5F36AEB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027947" y="2707280"/>
            <a:ext cx="5181600" cy="3710854"/>
          </a:xfrm>
          <a:gradFill flip="none" rotWithShape="1">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p:spPr>
      </p:pic>
    </p:spTree>
    <p:extLst>
      <p:ext uri="{BB962C8B-B14F-4D97-AF65-F5344CB8AC3E}">
        <p14:creationId xmlns:p14="http://schemas.microsoft.com/office/powerpoint/2010/main" val="3536676777"/>
      </p:ext>
    </p:extLst>
  </p:cSld>
  <p:clrMapOvr>
    <a:masterClrMapping/>
  </p:clrMapOvr>
  <p:transition spd="med" advClick="0" advTm="15000">
    <p:pull/>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78B1-1CF8-0503-DD66-B002F901BC36}"/>
              </a:ext>
            </a:extLst>
          </p:cNvPr>
          <p:cNvSpPr>
            <a:spLocks noGrp="1"/>
          </p:cNvSpPr>
          <p:nvPr>
            <p:ph type="title"/>
          </p:nvPr>
        </p:nvSpPr>
        <p:spPr>
          <a:xfrm>
            <a:off x="831850" y="489527"/>
            <a:ext cx="10515600" cy="3149600"/>
          </a:xfrm>
        </p:spPr>
        <p:txBody>
          <a:bodyPr>
            <a:noAutofit/>
          </a:bodyPr>
          <a:lstStyle/>
          <a:p>
            <a:r>
              <a:rPr lang="en-US" sz="2400" dirty="0">
                <a:latin typeface="+mn-lt"/>
              </a:rPr>
              <a:t>In 2023, eleven $5,000 scholarships are awarded.  One student wrote:</a:t>
            </a:r>
            <a:br>
              <a:rPr lang="en-US" sz="2400" dirty="0">
                <a:latin typeface="+mn-lt"/>
              </a:rPr>
            </a:br>
            <a:br>
              <a:rPr lang="en-US" sz="2400" dirty="0">
                <a:latin typeface="+mn-lt"/>
              </a:rPr>
            </a:br>
            <a:r>
              <a:rPr lang="en-US" sz="2400" dirty="0">
                <a:latin typeface="+mn-lt"/>
              </a:rPr>
              <a:t>“I have fought and battled every day since childhood to push through chronic illnesses, mental ailments and C-PTSD to achieve my goals to the best of my ability.  I don’t plan on stopping; especially while my son’s watching and cheering me on.  He’s my motivation to pursue and succeed in creating a brighter financially stable future for us, while positively impacting others.”</a:t>
            </a:r>
            <a:br>
              <a:rPr lang="en-US" sz="2400" dirty="0">
                <a:latin typeface="+mn-lt"/>
              </a:rPr>
            </a:br>
            <a:br>
              <a:rPr lang="en-US" sz="2400" dirty="0">
                <a:latin typeface="+mn-lt"/>
              </a:rPr>
            </a:br>
            <a:r>
              <a:rPr lang="en-US" sz="2400" dirty="0">
                <a:latin typeface="+mn-lt"/>
              </a:rPr>
              <a:t>Our hats are off to each recipient!</a:t>
            </a:r>
          </a:p>
        </p:txBody>
      </p:sp>
      <p:pic>
        <p:nvPicPr>
          <p:cNvPr id="5" name="Picture 4" descr="A neon heart on a black background&#10;&#10;Description automatically generated with low confidence">
            <a:extLst>
              <a:ext uri="{FF2B5EF4-FFF2-40B4-BE49-F238E27FC236}">
                <a16:creationId xmlns:a16="http://schemas.microsoft.com/office/drawing/2014/main" id="{DEE17FB4-FF89-67B8-4394-895E8CAC37E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64948" y="3726611"/>
            <a:ext cx="5999847" cy="2820838"/>
          </a:xfrm>
          <a:prstGeom prst="rect">
            <a:avLst/>
          </a:prstGeom>
        </p:spPr>
      </p:pic>
      <p:sp>
        <p:nvSpPr>
          <p:cNvPr id="6" name="TextBox 5">
            <a:extLst>
              <a:ext uri="{FF2B5EF4-FFF2-40B4-BE49-F238E27FC236}">
                <a16:creationId xmlns:a16="http://schemas.microsoft.com/office/drawing/2014/main" id="{77BADED8-F1B4-6B2B-D6FD-47F46E7333CD}"/>
              </a:ext>
            </a:extLst>
          </p:cNvPr>
          <p:cNvSpPr txBox="1"/>
          <p:nvPr/>
        </p:nvSpPr>
        <p:spPr>
          <a:xfrm>
            <a:off x="0" y="6858000"/>
            <a:ext cx="12192000" cy="230832"/>
          </a:xfrm>
          <a:prstGeom prst="rect">
            <a:avLst/>
          </a:prstGeom>
          <a:noFill/>
        </p:spPr>
        <p:txBody>
          <a:bodyPr wrap="square" rtlCol="0">
            <a:spAutoFit/>
          </a:bodyPr>
          <a:lstStyle/>
          <a:p>
            <a:r>
              <a:rPr lang="en-US" sz="900">
                <a:hlinkClick r:id="rId3" tooltip="https://quidsup.net/wallpaper/show.php?i=Neon-Heart.png&amp;f=1"/>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2200882269"/>
      </p:ext>
    </p:extLst>
  </p:cSld>
  <p:clrMapOvr>
    <a:masterClrMapping/>
  </p:clrMapOvr>
  <p:transition spd="med" advClick="0" advTm="15000">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8C88D-CE19-38F8-227C-CCA11D58FAAF}"/>
              </a:ext>
            </a:extLst>
          </p:cNvPr>
          <p:cNvSpPr>
            <a:spLocks noGrp="1"/>
          </p:cNvSpPr>
          <p:nvPr>
            <p:ph type="title"/>
          </p:nvPr>
        </p:nvSpPr>
        <p:spPr>
          <a:xfrm>
            <a:off x="1408834" y="1256145"/>
            <a:ext cx="9374332" cy="466436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3600" dirty="0">
                <a:latin typeface="+mn-lt"/>
              </a:rPr>
              <a:t>			</a:t>
            </a:r>
            <a:r>
              <a:rPr lang="en-US" sz="3600" u="sng" dirty="0">
                <a:latin typeface="+mn-lt"/>
              </a:rPr>
              <a:t>2010 brings change</a:t>
            </a:r>
            <a:br>
              <a:rPr lang="en-US" sz="3600" dirty="0">
                <a:latin typeface="+mn-lt"/>
              </a:rPr>
            </a:br>
            <a:br>
              <a:rPr lang="en-US" sz="3600" dirty="0">
                <a:latin typeface="+mn-lt"/>
              </a:rPr>
            </a:br>
            <a:r>
              <a:rPr lang="en-US" sz="2700" dirty="0">
                <a:latin typeface="+mn-lt"/>
              </a:rPr>
              <a:t>Publicity increases in newspaper and banners on the boulevard</a:t>
            </a:r>
            <a:br>
              <a:rPr lang="en-US" sz="2700" dirty="0">
                <a:latin typeface="+mn-lt"/>
              </a:rPr>
            </a:br>
            <a:br>
              <a:rPr lang="en-US" sz="2700" dirty="0">
                <a:latin typeface="+mn-lt"/>
              </a:rPr>
            </a:br>
            <a:r>
              <a:rPr lang="en-US" sz="2700" dirty="0">
                <a:latin typeface="+mn-lt"/>
              </a:rPr>
              <a:t>A website, logo and motto are adopted</a:t>
            </a:r>
            <a:br>
              <a:rPr lang="en-US" sz="2700" dirty="0">
                <a:latin typeface="+mn-lt"/>
              </a:rPr>
            </a:br>
            <a:br>
              <a:rPr lang="en-US" sz="2700" dirty="0">
                <a:latin typeface="+mn-lt"/>
              </a:rPr>
            </a:br>
            <a:r>
              <a:rPr lang="en-US" sz="2400" b="1" dirty="0">
                <a:solidFill>
                  <a:srgbClr val="FF0000"/>
                </a:solidFill>
                <a:effectLst/>
              </a:rPr>
              <a:t>A Clubhouse facelift changing its tired 1950's look was completed in 2014.</a:t>
            </a:r>
            <a:br>
              <a:rPr lang="en-US" sz="2400" b="1" dirty="0">
                <a:solidFill>
                  <a:srgbClr val="FF0000"/>
                </a:solidFill>
                <a:latin typeface="+mn-lt"/>
              </a:rPr>
            </a:br>
            <a:br>
              <a:rPr lang="en-US" sz="2400" b="1" dirty="0">
                <a:solidFill>
                  <a:srgbClr val="FF0000"/>
                </a:solidFill>
                <a:latin typeface="+mn-lt"/>
              </a:rPr>
            </a:br>
            <a:r>
              <a:rPr lang="en-US" sz="2400" b="1" dirty="0">
                <a:solidFill>
                  <a:srgbClr val="FF0000"/>
                </a:solidFill>
                <a:latin typeface="+mn-lt"/>
              </a:rPr>
              <a:t>The Long Family donates for kitchen remodel in 2015.</a:t>
            </a:r>
            <a:br>
              <a:rPr lang="en-US" sz="2400" b="1" dirty="0">
                <a:solidFill>
                  <a:srgbClr val="FF0000"/>
                </a:solidFill>
                <a:latin typeface="+mn-lt"/>
              </a:rPr>
            </a:br>
            <a:br>
              <a:rPr lang="en-US" sz="2400" b="1" dirty="0">
                <a:solidFill>
                  <a:srgbClr val="FF0000"/>
                </a:solidFill>
                <a:latin typeface="+mn-lt"/>
              </a:rPr>
            </a:br>
            <a:r>
              <a:rPr lang="en-US" sz="2400" b="1" dirty="0">
                <a:solidFill>
                  <a:srgbClr val="FF0000"/>
                </a:solidFill>
                <a:latin typeface="+mn-lt"/>
              </a:rPr>
              <a:t>And we pay the loan off in record time!</a:t>
            </a:r>
            <a:br>
              <a:rPr lang="en-US" sz="2400" b="1" dirty="0">
                <a:solidFill>
                  <a:srgbClr val="FF0000"/>
                </a:solidFill>
                <a:latin typeface="+mn-lt"/>
              </a:rPr>
            </a:br>
            <a:endParaRPr lang="en-US" sz="2400" b="1" dirty="0">
              <a:solidFill>
                <a:srgbClr val="FF0000"/>
              </a:solidFill>
              <a:latin typeface="+mn-lt"/>
            </a:endParaRPr>
          </a:p>
        </p:txBody>
      </p:sp>
      <p:sp>
        <p:nvSpPr>
          <p:cNvPr id="3" name="Text Placeholder 2">
            <a:extLst>
              <a:ext uri="{FF2B5EF4-FFF2-40B4-BE49-F238E27FC236}">
                <a16:creationId xmlns:a16="http://schemas.microsoft.com/office/drawing/2014/main" id="{C060678E-3719-AA7C-A2B1-34B0A06E6DA9}"/>
              </a:ext>
            </a:extLst>
          </p:cNvPr>
          <p:cNvSpPr>
            <a:spLocks noGrp="1"/>
          </p:cNvSpPr>
          <p:nvPr>
            <p:ph type="body" idx="1"/>
          </p:nvPr>
        </p:nvSpPr>
        <p:spPr>
          <a:xfrm>
            <a:off x="12191999" y="4996873"/>
            <a:ext cx="138545" cy="1274618"/>
          </a:xfrm>
        </p:spPr>
        <p:txBody>
          <a:bodyPr>
            <a:normAutofit/>
          </a:bodyPr>
          <a:lstStyle/>
          <a:p>
            <a:endParaRPr lang="en-US" dirty="0"/>
          </a:p>
        </p:txBody>
      </p:sp>
      <p:pic>
        <p:nvPicPr>
          <p:cNvPr id="4" name="12 Save the Best for Last">
            <a:hlinkClick r:id="" action="ppaction://media"/>
            <a:extLst>
              <a:ext uri="{FF2B5EF4-FFF2-40B4-BE49-F238E27FC236}">
                <a16:creationId xmlns:a16="http://schemas.microsoft.com/office/drawing/2014/main" id="{C820ED43-A8C3-8A3C-8049-C28D6651D7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3213" y="1392301"/>
            <a:ext cx="487363" cy="487363"/>
          </a:xfrm>
          <a:prstGeom prst="rect">
            <a:avLst/>
          </a:prstGeom>
        </p:spPr>
      </p:pic>
    </p:spTree>
    <p:extLst>
      <p:ext uri="{BB962C8B-B14F-4D97-AF65-F5344CB8AC3E}">
        <p14:creationId xmlns:p14="http://schemas.microsoft.com/office/powerpoint/2010/main" val="3398238388"/>
      </p:ext>
    </p:extLst>
  </p:cSld>
  <p:clrMapOvr>
    <a:masterClrMapping/>
  </p:clrMapOvr>
  <p:transition spd="med" advClick="0" advTm="1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28000">
              <a:schemeClr val="accent1">
                <a:lumMod val="20000"/>
                <a:lumOff val="8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EEE8-0BF9-1D5A-1FCF-B8818503AEB1}"/>
              </a:ext>
            </a:extLst>
          </p:cNvPr>
          <p:cNvSpPr>
            <a:spLocks noGrp="1"/>
          </p:cNvSpPr>
          <p:nvPr>
            <p:ph type="title"/>
          </p:nvPr>
        </p:nvSpPr>
        <p:spPr/>
        <p:txBody>
          <a:bodyPr/>
          <a:lstStyle/>
          <a:p>
            <a:r>
              <a:rPr lang="en-US" dirty="0"/>
              <a:t>Photos Then and Now</a:t>
            </a:r>
          </a:p>
        </p:txBody>
      </p:sp>
      <p:sp>
        <p:nvSpPr>
          <p:cNvPr id="3" name="Text Placeholder 2">
            <a:extLst>
              <a:ext uri="{FF2B5EF4-FFF2-40B4-BE49-F238E27FC236}">
                <a16:creationId xmlns:a16="http://schemas.microsoft.com/office/drawing/2014/main" id="{0A4237FE-6280-9AE3-6C7D-54A7D5E5B25B}"/>
              </a:ext>
            </a:extLst>
          </p:cNvPr>
          <p:cNvSpPr>
            <a:spLocks noGrp="1"/>
          </p:cNvSpPr>
          <p:nvPr>
            <p:ph type="body" idx="1"/>
          </p:nvPr>
        </p:nvSpPr>
        <p:spPr/>
        <p:txBody>
          <a:bodyPr/>
          <a:lstStyle/>
          <a:p>
            <a:r>
              <a:rPr lang="en-US" dirty="0"/>
              <a:t>1952</a:t>
            </a:r>
          </a:p>
        </p:txBody>
      </p:sp>
      <p:pic>
        <p:nvPicPr>
          <p:cNvPr id="8" name="Content Placeholder 7" descr="A picture containing outdoor, tree, building, house&#10;&#10;Description automatically generated">
            <a:extLst>
              <a:ext uri="{FF2B5EF4-FFF2-40B4-BE49-F238E27FC236}">
                <a16:creationId xmlns:a16="http://schemas.microsoft.com/office/drawing/2014/main" id="{E770B6D0-D291-DF97-324B-39A19A78C04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80073" y="3042262"/>
            <a:ext cx="3877216" cy="2610214"/>
          </a:xfrm>
        </p:spPr>
      </p:pic>
      <p:sp>
        <p:nvSpPr>
          <p:cNvPr id="5" name="Text Placeholder 4">
            <a:extLst>
              <a:ext uri="{FF2B5EF4-FFF2-40B4-BE49-F238E27FC236}">
                <a16:creationId xmlns:a16="http://schemas.microsoft.com/office/drawing/2014/main" id="{7995C872-F0D2-759B-EDD3-42C5E0BC9443}"/>
              </a:ext>
            </a:extLst>
          </p:cNvPr>
          <p:cNvSpPr>
            <a:spLocks noGrp="1"/>
          </p:cNvSpPr>
          <p:nvPr>
            <p:ph type="body" sz="quarter" idx="3"/>
          </p:nvPr>
        </p:nvSpPr>
        <p:spPr/>
        <p:txBody>
          <a:bodyPr/>
          <a:lstStyle/>
          <a:p>
            <a:r>
              <a:rPr lang="en-US" dirty="0"/>
              <a:t>2023</a:t>
            </a:r>
          </a:p>
        </p:txBody>
      </p:sp>
      <p:pic>
        <p:nvPicPr>
          <p:cNvPr id="10" name="Content Placeholder 9" descr="A picture containing building, property, window, sky&#10;&#10;Description automatically generated">
            <a:extLst>
              <a:ext uri="{FF2B5EF4-FFF2-40B4-BE49-F238E27FC236}">
                <a16:creationId xmlns:a16="http://schemas.microsoft.com/office/drawing/2014/main" id="{87828882-FA0A-9E9C-DB56-D094401ED3C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45525" y="2872596"/>
            <a:ext cx="4175184" cy="3062378"/>
          </a:xfrm>
        </p:spPr>
      </p:pic>
    </p:spTree>
    <p:extLst>
      <p:ext uri="{BB962C8B-B14F-4D97-AF65-F5344CB8AC3E}">
        <p14:creationId xmlns:p14="http://schemas.microsoft.com/office/powerpoint/2010/main" val="1430254808"/>
      </p:ext>
    </p:extLst>
  </p:cSld>
  <p:clrMapOvr>
    <a:masterClrMapping/>
  </p:clrMapOvr>
  <p:transition spd="med" advClick="0" advTm="15000">
    <p:pull/>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28000">
              <a:schemeClr val="accent1">
                <a:lumMod val="20000"/>
                <a:lumOff val="8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E5FDF-6F23-0087-4D21-C737CD48DC08}"/>
              </a:ext>
            </a:extLst>
          </p:cNvPr>
          <p:cNvSpPr>
            <a:spLocks noGrp="1"/>
          </p:cNvSpPr>
          <p:nvPr>
            <p:ph type="title"/>
          </p:nvPr>
        </p:nvSpPr>
        <p:spPr/>
        <p:txBody>
          <a:bodyPr/>
          <a:lstStyle/>
          <a:p>
            <a:r>
              <a:rPr lang="en-US" dirty="0"/>
              <a:t>Then and Now:</a:t>
            </a:r>
          </a:p>
        </p:txBody>
      </p:sp>
      <p:sp>
        <p:nvSpPr>
          <p:cNvPr id="3" name="Text Placeholder 2">
            <a:extLst>
              <a:ext uri="{FF2B5EF4-FFF2-40B4-BE49-F238E27FC236}">
                <a16:creationId xmlns:a16="http://schemas.microsoft.com/office/drawing/2014/main" id="{57F687DA-2F7C-5D2E-44C8-D15F4EA170CF}"/>
              </a:ext>
            </a:extLst>
          </p:cNvPr>
          <p:cNvSpPr>
            <a:spLocks noGrp="1"/>
          </p:cNvSpPr>
          <p:nvPr>
            <p:ph type="body" idx="1"/>
          </p:nvPr>
        </p:nvSpPr>
        <p:spPr/>
        <p:txBody>
          <a:bodyPr/>
          <a:lstStyle/>
          <a:p>
            <a:r>
              <a:rPr lang="en-US" dirty="0"/>
              <a:t>1978</a:t>
            </a:r>
          </a:p>
        </p:txBody>
      </p:sp>
      <p:pic>
        <p:nvPicPr>
          <p:cNvPr id="10" name="Content Placeholder 9" descr="A picture containing indoor, kitchen appliance, kitchen, home appliance&#10;&#10;Description automatically generated">
            <a:extLst>
              <a:ext uri="{FF2B5EF4-FFF2-40B4-BE49-F238E27FC236}">
                <a16:creationId xmlns:a16="http://schemas.microsoft.com/office/drawing/2014/main" id="{A8A56D27-6D20-A8E9-C153-4990853D94C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71813" y="2505075"/>
            <a:ext cx="4531839" cy="3684587"/>
          </a:xfrm>
        </p:spPr>
      </p:pic>
      <p:sp>
        <p:nvSpPr>
          <p:cNvPr id="5" name="Text Placeholder 4">
            <a:extLst>
              <a:ext uri="{FF2B5EF4-FFF2-40B4-BE49-F238E27FC236}">
                <a16:creationId xmlns:a16="http://schemas.microsoft.com/office/drawing/2014/main" id="{8A84E6EE-66B0-2AA0-C5BB-EB8757B3169D}"/>
              </a:ext>
            </a:extLst>
          </p:cNvPr>
          <p:cNvSpPr>
            <a:spLocks noGrp="1"/>
          </p:cNvSpPr>
          <p:nvPr>
            <p:ph type="body" sz="quarter" idx="3"/>
          </p:nvPr>
        </p:nvSpPr>
        <p:spPr/>
        <p:txBody>
          <a:bodyPr/>
          <a:lstStyle/>
          <a:p>
            <a:r>
              <a:rPr lang="en-US" dirty="0"/>
              <a:t>2023</a:t>
            </a:r>
          </a:p>
        </p:txBody>
      </p:sp>
      <p:pic>
        <p:nvPicPr>
          <p:cNvPr id="8" name="Content Placeholder 7" descr="A picture containing indoor, countertop, wall, kitchen appliance&#10;&#10;Description automatically generated">
            <a:extLst>
              <a:ext uri="{FF2B5EF4-FFF2-40B4-BE49-F238E27FC236}">
                <a16:creationId xmlns:a16="http://schemas.microsoft.com/office/drawing/2014/main" id="{CF0F66E3-B278-3FBF-16D9-A979708C08AE}"/>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07402" y="2505075"/>
            <a:ext cx="4912784" cy="3684588"/>
          </a:xfrm>
        </p:spPr>
      </p:pic>
    </p:spTree>
    <p:extLst>
      <p:ext uri="{BB962C8B-B14F-4D97-AF65-F5344CB8AC3E}">
        <p14:creationId xmlns:p14="http://schemas.microsoft.com/office/powerpoint/2010/main" val="2220836676"/>
      </p:ext>
    </p:extLst>
  </p:cSld>
  <p:clrMapOvr>
    <a:masterClrMapping/>
  </p:clrMapOvr>
  <p:transition spd="med" advClick="0" advTm="15000">
    <p:pull/>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28000">
              <a:schemeClr val="accent1">
                <a:lumMod val="20000"/>
                <a:lumOff val="8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B4349-E0C9-0594-6DC9-D44B48ABCE95}"/>
              </a:ext>
            </a:extLst>
          </p:cNvPr>
          <p:cNvSpPr>
            <a:spLocks noGrp="1"/>
          </p:cNvSpPr>
          <p:nvPr>
            <p:ph type="title"/>
          </p:nvPr>
        </p:nvSpPr>
        <p:spPr/>
        <p:txBody>
          <a:bodyPr>
            <a:normAutofit/>
          </a:bodyPr>
          <a:lstStyle/>
          <a:p>
            <a:br>
              <a:rPr lang="en-US" b="1" dirty="0"/>
            </a:br>
            <a:endParaRPr lang="en-US" dirty="0"/>
          </a:p>
        </p:txBody>
      </p:sp>
      <p:sp>
        <p:nvSpPr>
          <p:cNvPr id="3" name="Text Placeholder 2">
            <a:extLst>
              <a:ext uri="{FF2B5EF4-FFF2-40B4-BE49-F238E27FC236}">
                <a16:creationId xmlns:a16="http://schemas.microsoft.com/office/drawing/2014/main" id="{71EA6D74-50FA-4F7F-8091-BB0CF0164DF4}"/>
              </a:ext>
            </a:extLst>
          </p:cNvPr>
          <p:cNvSpPr>
            <a:spLocks noGrp="1"/>
          </p:cNvSpPr>
          <p:nvPr>
            <p:ph type="body" idx="1"/>
          </p:nvPr>
        </p:nvSpPr>
        <p:spPr>
          <a:xfrm>
            <a:off x="839788" y="734146"/>
            <a:ext cx="5157787" cy="512763"/>
          </a:xfrm>
        </p:spPr>
        <p:txBody>
          <a:bodyPr>
            <a:noAutofit/>
          </a:bodyPr>
          <a:lstStyle/>
          <a:p>
            <a:r>
              <a:rPr lang="en-US" dirty="0"/>
              <a:t>More 2015 Changes:</a:t>
            </a:r>
          </a:p>
        </p:txBody>
      </p:sp>
      <p:sp>
        <p:nvSpPr>
          <p:cNvPr id="4" name="Content Placeholder 3">
            <a:extLst>
              <a:ext uri="{FF2B5EF4-FFF2-40B4-BE49-F238E27FC236}">
                <a16:creationId xmlns:a16="http://schemas.microsoft.com/office/drawing/2014/main" id="{E74C32CC-92B1-B041-71EA-3D427B148240}"/>
              </a:ext>
            </a:extLst>
          </p:cNvPr>
          <p:cNvSpPr>
            <a:spLocks noGrp="1"/>
          </p:cNvSpPr>
          <p:nvPr>
            <p:ph sz="half" idx="2"/>
          </p:nvPr>
        </p:nvSpPr>
        <p:spPr>
          <a:xfrm>
            <a:off x="839788" y="1615930"/>
            <a:ext cx="5157787" cy="4573733"/>
          </a:xfrm>
        </p:spPr>
        <p:txBody>
          <a:bodyPr>
            <a:normAutofit lnSpcReduction="10000"/>
          </a:bodyPr>
          <a:lstStyle/>
          <a:p>
            <a:r>
              <a:rPr lang="en-US" sz="2400" b="1" dirty="0">
                <a:latin typeface="+mn-lt"/>
              </a:rPr>
              <a:t>Members vote to turn luncheons over to paid servers</a:t>
            </a:r>
            <a:br>
              <a:rPr lang="en-US" sz="2400" b="1" dirty="0">
                <a:latin typeface="+mn-lt"/>
              </a:rPr>
            </a:br>
            <a:endParaRPr lang="en-US" sz="2400" b="1" dirty="0">
              <a:latin typeface="+mn-lt"/>
            </a:endParaRPr>
          </a:p>
          <a:p>
            <a:r>
              <a:rPr lang="en-US" sz="2400" b="1" dirty="0">
                <a:latin typeface="+mn-lt"/>
              </a:rPr>
              <a:t>Circa 2014 Wine is discontinued at lunches, which the Club paid for, but only</a:t>
            </a:r>
            <a:r>
              <a:rPr lang="en-US" sz="2400" b="1" dirty="0"/>
              <a:t> </a:t>
            </a:r>
            <a:r>
              <a:rPr lang="en-US" sz="2400" b="1" u="sng" dirty="0">
                <a:latin typeface="+mn-lt"/>
              </a:rPr>
              <a:t>after much heated discussion!!</a:t>
            </a:r>
          </a:p>
          <a:p>
            <a:endParaRPr lang="en-US" sz="2400" b="1" u="sng" dirty="0"/>
          </a:p>
          <a:p>
            <a:r>
              <a:rPr lang="en-US" sz="2400" b="1" dirty="0">
                <a:solidFill>
                  <a:srgbClr val="000000"/>
                </a:solidFill>
                <a:effectLst/>
              </a:rPr>
              <a:t>Club discontinues paying for the President’s lunch and eliminates her designated parking space</a:t>
            </a:r>
          </a:p>
          <a:p>
            <a:pPr marL="0" indent="0">
              <a:buNone/>
            </a:pPr>
            <a:endParaRPr lang="en-US" sz="2400" b="1" dirty="0"/>
          </a:p>
          <a:p>
            <a:r>
              <a:rPr lang="en-US" sz="2400" b="1" dirty="0"/>
              <a:t>Authors’ Faire begins</a:t>
            </a:r>
            <a:endParaRPr lang="en-US" sz="2400" dirty="0"/>
          </a:p>
        </p:txBody>
      </p:sp>
      <p:sp>
        <p:nvSpPr>
          <p:cNvPr id="5" name="Text Placeholder 4">
            <a:extLst>
              <a:ext uri="{FF2B5EF4-FFF2-40B4-BE49-F238E27FC236}">
                <a16:creationId xmlns:a16="http://schemas.microsoft.com/office/drawing/2014/main" id="{18FD812C-C945-CC7B-5E9B-36A1C7F0B005}"/>
              </a:ext>
            </a:extLst>
          </p:cNvPr>
          <p:cNvSpPr>
            <a:spLocks noGrp="1"/>
          </p:cNvSpPr>
          <p:nvPr>
            <p:ph type="body" sz="quarter" idx="3"/>
          </p:nvPr>
        </p:nvSpPr>
        <p:spPr>
          <a:xfrm flipH="1" flipV="1">
            <a:off x="12318520" y="1615930"/>
            <a:ext cx="370935" cy="65233"/>
          </a:xfrm>
        </p:spPr>
        <p:txBody>
          <a:bodyPr>
            <a:normAutofit fontScale="25000" lnSpcReduction="20000"/>
          </a:bodyPr>
          <a:lstStyle/>
          <a:p>
            <a:endParaRPr lang="en-US" dirty="0"/>
          </a:p>
        </p:txBody>
      </p:sp>
      <p:pic>
        <p:nvPicPr>
          <p:cNvPr id="10" name="Content Placeholder 9" descr="A glass of wine on a table&#10;&#10;Description automatically generated">
            <a:extLst>
              <a:ext uri="{FF2B5EF4-FFF2-40B4-BE49-F238E27FC236}">
                <a16:creationId xmlns:a16="http://schemas.microsoft.com/office/drawing/2014/main" id="{C90998C0-D304-2E27-8EEF-72D0695EF8F5}"/>
              </a:ext>
            </a:extLst>
          </p:cNvPr>
          <p:cNvPicPr>
            <a:picLocks noGrp="1" noChangeAspect="1"/>
          </p:cNvPicPr>
          <p:nvPr>
            <p:ph sz="quarter" idx="4"/>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35126" y="1871932"/>
            <a:ext cx="2457336" cy="4317731"/>
          </a:xfrm>
        </p:spPr>
      </p:pic>
    </p:spTree>
    <p:extLst>
      <p:ext uri="{BB962C8B-B14F-4D97-AF65-F5344CB8AC3E}">
        <p14:creationId xmlns:p14="http://schemas.microsoft.com/office/powerpoint/2010/main" val="1479258768"/>
      </p:ext>
    </p:extLst>
  </p:cSld>
  <p:clrMapOvr>
    <a:masterClrMapping/>
  </p:clrMapOvr>
  <p:transition spd="med" advClick="0" advTm="15000">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BF79C-5A7D-0276-C60D-63C40BBB9047}"/>
              </a:ext>
            </a:extLst>
          </p:cNvPr>
          <p:cNvSpPr>
            <a:spLocks noGrp="1"/>
          </p:cNvSpPr>
          <p:nvPr>
            <p:ph type="title"/>
          </p:nvPr>
        </p:nvSpPr>
        <p:spPr/>
        <p:txBody>
          <a:bodyPr>
            <a:noAutofit/>
          </a:bodyPr>
          <a:lstStyle/>
          <a:p>
            <a:pPr algn="ctr"/>
            <a:r>
              <a:rPr lang="en-US" sz="2800" dirty="0">
                <a:solidFill>
                  <a:srgbClr val="FF0000"/>
                </a:solidFill>
                <a:effectLst/>
                <a:latin typeface="Calibri Light" panose="020F0302020204030204" pitchFamily="34" charset="0"/>
              </a:rPr>
              <a:t>Jewelry sales begin in 2014, adapt and grow providing a constant scholarship funding source. In fact, funds raised from jewelry sales become the most raised via any fundraising project in AWC's entire history!</a:t>
            </a:r>
            <a:endParaRPr lang="en-US" sz="2800" dirty="0">
              <a:solidFill>
                <a:srgbClr val="FF0000"/>
              </a:solidFill>
            </a:endParaRPr>
          </a:p>
        </p:txBody>
      </p:sp>
      <p:pic>
        <p:nvPicPr>
          <p:cNvPr id="5" name="Content Placeholder 4" descr="A group of people sitting at a table&#10;&#10;Description automatically generated with medium confidence">
            <a:extLst>
              <a:ext uri="{FF2B5EF4-FFF2-40B4-BE49-F238E27FC236}">
                <a16:creationId xmlns:a16="http://schemas.microsoft.com/office/drawing/2014/main" id="{C890804B-0482-3319-9E5B-DF6B1E4100A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16040" y="2201779"/>
            <a:ext cx="4358592" cy="3581400"/>
          </a:xfrm>
        </p:spPr>
      </p:pic>
      <p:pic>
        <p:nvPicPr>
          <p:cNvPr id="8" name="Picture 7" descr="A black mannequin with a group of necklaces&#10;&#10;Description automatically generated with low confidence">
            <a:extLst>
              <a:ext uri="{FF2B5EF4-FFF2-40B4-BE49-F238E27FC236}">
                <a16:creationId xmlns:a16="http://schemas.microsoft.com/office/drawing/2014/main" id="{2ABBDBF7-9FB8-7B7C-BBD0-EE74CC4B1D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5218" y="2201779"/>
            <a:ext cx="3973097" cy="3581400"/>
          </a:xfrm>
          <a:prstGeom prst="rect">
            <a:avLst/>
          </a:prstGeom>
        </p:spPr>
      </p:pic>
      <p:pic>
        <p:nvPicPr>
          <p:cNvPr id="3" name="02 Just the Way You Are">
            <a:hlinkClick r:id="" action="ppaction://media"/>
            <a:extLst>
              <a:ext uri="{FF2B5EF4-FFF2-40B4-BE49-F238E27FC236}">
                <a16:creationId xmlns:a16="http://schemas.microsoft.com/office/drawing/2014/main" id="{E81E0AAC-8B61-B5FB-B6EC-044B733147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21389" y="121443"/>
            <a:ext cx="487363" cy="487363"/>
          </a:xfrm>
          <a:prstGeom prst="rect">
            <a:avLst/>
          </a:prstGeom>
        </p:spPr>
      </p:pic>
    </p:spTree>
    <p:extLst>
      <p:ext uri="{BB962C8B-B14F-4D97-AF65-F5344CB8AC3E}">
        <p14:creationId xmlns:p14="http://schemas.microsoft.com/office/powerpoint/2010/main" val="837216806"/>
      </p:ext>
    </p:extLst>
  </p:cSld>
  <p:clrMapOvr>
    <a:masterClrMapping/>
  </p:clrMapOvr>
  <p:transition spd="med" advClick="0" advTm="1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A916-A9B4-281A-B06D-BE9E54DBC9B9}"/>
              </a:ext>
            </a:extLst>
          </p:cNvPr>
          <p:cNvSpPr>
            <a:spLocks noGrp="1"/>
          </p:cNvSpPr>
          <p:nvPr>
            <p:ph type="title"/>
          </p:nvPr>
        </p:nvSpPr>
        <p:spPr>
          <a:xfrm>
            <a:off x="311728" y="365125"/>
            <a:ext cx="6899956" cy="1713841"/>
          </a:xfrm>
        </p:spPr>
        <p:txBody>
          <a:bodyPr>
            <a:normAutofit/>
          </a:bodyPr>
          <a:lstStyle/>
          <a:p>
            <a:r>
              <a:rPr lang="en-US" sz="3200" b="1" dirty="0"/>
              <a:t>1916 Club Formation:  </a:t>
            </a:r>
            <a:r>
              <a:rPr lang="en-US" sz="2800" b="1" dirty="0"/>
              <a:t>The Alamo Mothers’ and Patrons’ Club formed for civic improvement and ‘welfare of the school.’</a:t>
            </a:r>
          </a:p>
        </p:txBody>
      </p:sp>
      <p:sp>
        <p:nvSpPr>
          <p:cNvPr id="3" name="Content Placeholder 2">
            <a:extLst>
              <a:ext uri="{FF2B5EF4-FFF2-40B4-BE49-F238E27FC236}">
                <a16:creationId xmlns:a16="http://schemas.microsoft.com/office/drawing/2014/main" id="{CEBCEEFB-B521-FDA3-A95D-57BC8C22B460}"/>
              </a:ext>
            </a:extLst>
          </p:cNvPr>
          <p:cNvSpPr>
            <a:spLocks noGrp="1"/>
          </p:cNvSpPr>
          <p:nvPr>
            <p:ph idx="1"/>
          </p:nvPr>
        </p:nvSpPr>
        <p:spPr>
          <a:xfrm>
            <a:off x="311727" y="1844098"/>
            <a:ext cx="10515600" cy="4815320"/>
          </a:xfrm>
        </p:spPr>
        <p:txBody>
          <a:bodyPr>
            <a:normAutofit/>
          </a:bodyPr>
          <a:lstStyle/>
          <a:p>
            <a:endParaRPr lang="en-US" dirty="0"/>
          </a:p>
          <a:p>
            <a:r>
              <a:rPr lang="en-US" dirty="0"/>
              <a:t>Original article from Martinez Gazette.</a:t>
            </a:r>
          </a:p>
          <a:p>
            <a:endParaRPr lang="en-US" dirty="0"/>
          </a:p>
          <a:p>
            <a:r>
              <a:rPr lang="en-US" dirty="0"/>
              <a:t>1922 They rename to the Alamo Community</a:t>
            </a:r>
          </a:p>
          <a:p>
            <a:pPr marL="0" indent="0">
              <a:buNone/>
            </a:pPr>
            <a:r>
              <a:rPr lang="en-US" dirty="0"/>
              <a:t>    Club. </a:t>
            </a:r>
          </a:p>
          <a:p>
            <a:pPr marL="0" indent="0">
              <a:buNone/>
            </a:pPr>
            <a:endParaRPr lang="en-US" dirty="0"/>
          </a:p>
          <a:p>
            <a:r>
              <a:rPr lang="en-US" dirty="0"/>
              <a:t>They join Federation due to involvement </a:t>
            </a:r>
          </a:p>
          <a:p>
            <a:pPr marL="0" indent="0">
              <a:buNone/>
            </a:pPr>
            <a:r>
              <a:rPr lang="en-US" dirty="0"/>
              <a:t>   in suffragette support, according to verbal history.</a:t>
            </a:r>
          </a:p>
          <a:p>
            <a:pPr marL="0" indent="0">
              <a:buNone/>
            </a:pPr>
            <a:endParaRPr lang="en-US" dirty="0"/>
          </a:p>
        </p:txBody>
      </p:sp>
      <p:pic>
        <p:nvPicPr>
          <p:cNvPr id="9" name="Picture 8">
            <a:extLst>
              <a:ext uri="{FF2B5EF4-FFF2-40B4-BE49-F238E27FC236}">
                <a16:creationId xmlns:a16="http://schemas.microsoft.com/office/drawing/2014/main" id="{D1E30DA7-8EF9-10AE-8D3F-A5A4032380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91055" y="1690688"/>
            <a:ext cx="2992581" cy="4192876"/>
          </a:xfrm>
          <a:prstGeom prst="rect">
            <a:avLst/>
          </a:prstGeom>
        </p:spPr>
      </p:pic>
      <p:pic>
        <p:nvPicPr>
          <p:cNvPr id="5" name="Picture 4" descr="A picture containing text, newspaper, font, publication&#10;&#10;Description automatically generated">
            <a:extLst>
              <a:ext uri="{FF2B5EF4-FFF2-40B4-BE49-F238E27FC236}">
                <a16:creationId xmlns:a16="http://schemas.microsoft.com/office/drawing/2014/main" id="{2E951380-F97F-0C1F-A37C-22D78C519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1055" y="586596"/>
            <a:ext cx="2992580" cy="6186923"/>
          </a:xfrm>
          <a:prstGeom prst="rect">
            <a:avLst/>
          </a:prstGeom>
        </p:spPr>
      </p:pic>
    </p:spTree>
    <p:extLst>
      <p:ext uri="{BB962C8B-B14F-4D97-AF65-F5344CB8AC3E}">
        <p14:creationId xmlns:p14="http://schemas.microsoft.com/office/powerpoint/2010/main" val="549656600"/>
      </p:ext>
    </p:extLst>
  </p:cSld>
  <p:clrMapOvr>
    <a:masterClrMapping/>
  </p:clrMapOvr>
  <p:transition spd="med" advClick="0" advTm="15000">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alpha val="32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724F-143A-FB5C-0D0D-D253548C2FD6}"/>
              </a:ext>
            </a:extLst>
          </p:cNvPr>
          <p:cNvSpPr>
            <a:spLocks noGrp="1"/>
          </p:cNvSpPr>
          <p:nvPr>
            <p:ph type="title"/>
          </p:nvPr>
        </p:nvSpPr>
        <p:spPr>
          <a:xfrm>
            <a:off x="831850" y="1052012"/>
            <a:ext cx="10515600" cy="2852737"/>
          </a:xfrm>
        </p:spPr>
        <p:txBody>
          <a:bodyPr>
            <a:normAutofit/>
          </a:bodyPr>
          <a:lstStyle/>
          <a:p>
            <a:pPr algn="ctr"/>
            <a:r>
              <a:rPr lang="en-US" sz="3100" b="1" dirty="0">
                <a:latin typeface="+mn-lt"/>
              </a:rPr>
              <a:t>For 107 years AWC members demonstrate:</a:t>
            </a:r>
            <a:br>
              <a:rPr lang="en-US" sz="3100" b="1" dirty="0">
                <a:latin typeface="+mn-lt"/>
              </a:rPr>
            </a:br>
            <a:br>
              <a:rPr lang="en-US" sz="3100" b="1" dirty="0">
                <a:latin typeface="+mn-lt"/>
              </a:rPr>
            </a:br>
            <a:r>
              <a:rPr lang="en-US" sz="3100" b="1" dirty="0">
                <a:latin typeface="+mn-lt"/>
              </a:rPr>
              <a:t>Adapting to changing times</a:t>
            </a:r>
            <a:br>
              <a:rPr lang="en-US" sz="3100" b="1" dirty="0">
                <a:latin typeface="+mn-lt"/>
              </a:rPr>
            </a:br>
            <a:r>
              <a:rPr lang="en-US" sz="3100" b="1" dirty="0">
                <a:latin typeface="+mn-lt"/>
              </a:rPr>
              <a:t>Service to their community</a:t>
            </a:r>
            <a:br>
              <a:rPr lang="en-US" sz="3100" b="1" dirty="0">
                <a:latin typeface="+mn-lt"/>
              </a:rPr>
            </a:br>
            <a:r>
              <a:rPr lang="en-US" sz="3100" b="1" dirty="0">
                <a:latin typeface="+mn-lt"/>
              </a:rPr>
              <a:t>Enjoyment of each other’s friendship </a:t>
            </a:r>
            <a:br>
              <a:rPr lang="en-US" sz="3100" b="1" dirty="0">
                <a:latin typeface="+mn-lt"/>
              </a:rPr>
            </a:br>
            <a:r>
              <a:rPr lang="en-US" sz="3100" b="1" dirty="0">
                <a:latin typeface="+mn-lt"/>
              </a:rPr>
              <a:t>Doing good works living up to our motto</a:t>
            </a:r>
            <a:endParaRPr lang="en-US" dirty="0"/>
          </a:p>
        </p:txBody>
      </p:sp>
      <p:sp>
        <p:nvSpPr>
          <p:cNvPr id="3" name="Text Placeholder 2">
            <a:extLst>
              <a:ext uri="{FF2B5EF4-FFF2-40B4-BE49-F238E27FC236}">
                <a16:creationId xmlns:a16="http://schemas.microsoft.com/office/drawing/2014/main" id="{9BD81F30-0F0D-D942-0D70-BAE9835A59EB}"/>
              </a:ext>
            </a:extLst>
          </p:cNvPr>
          <p:cNvSpPr>
            <a:spLocks noGrp="1"/>
          </p:cNvSpPr>
          <p:nvPr>
            <p:ph type="body" idx="1"/>
          </p:nvPr>
        </p:nvSpPr>
        <p:spPr>
          <a:xfrm>
            <a:off x="831850" y="4719053"/>
            <a:ext cx="10515600" cy="704850"/>
          </a:xfrm>
        </p:spPr>
        <p:txBody>
          <a:bodyPr>
            <a:noAutofit/>
          </a:bodyPr>
          <a:lstStyle/>
          <a:p>
            <a:pPr algn="ctr"/>
            <a:r>
              <a:rPr lang="en-US" sz="3600" b="1" dirty="0">
                <a:latin typeface="Harlow Solid Italic" panose="04030604020F02020D02" pitchFamily="82" charset="0"/>
              </a:rPr>
              <a:t>A place where women come together to work toward a better community for all.</a:t>
            </a:r>
          </a:p>
        </p:txBody>
      </p:sp>
    </p:spTree>
    <p:extLst>
      <p:ext uri="{BB962C8B-B14F-4D97-AF65-F5344CB8AC3E}">
        <p14:creationId xmlns:p14="http://schemas.microsoft.com/office/powerpoint/2010/main" val="3108711934"/>
      </p:ext>
    </p:extLst>
  </p:cSld>
  <p:clrMapOvr>
    <a:masterClrMapping/>
  </p:clrMapOvr>
  <p:transition spd="med" advClick="0" advTm="15000">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390C-1682-F7CF-A576-DA4E17D6B19C}"/>
              </a:ext>
            </a:extLst>
          </p:cNvPr>
          <p:cNvSpPr>
            <a:spLocks noGrp="1"/>
          </p:cNvSpPr>
          <p:nvPr>
            <p:ph type="title"/>
          </p:nvPr>
        </p:nvSpPr>
        <p:spPr/>
        <p:txBody>
          <a:bodyPr/>
          <a:lstStyle/>
          <a:p>
            <a:pPr algn="ctr"/>
            <a:r>
              <a:rPr lang="en-US" dirty="0">
                <a:latin typeface="Algerian" panose="04020705040A02060702" pitchFamily="82" charset="0"/>
              </a:rPr>
              <a:t>THE WAY WE WERE</a:t>
            </a:r>
          </a:p>
        </p:txBody>
      </p:sp>
      <p:pic>
        <p:nvPicPr>
          <p:cNvPr id="4" name="Content Placeholder 3" descr="A group of women posing for a photo&#10;&#10;Description automatically generated">
            <a:extLst>
              <a:ext uri="{FF2B5EF4-FFF2-40B4-BE49-F238E27FC236}">
                <a16:creationId xmlns:a16="http://schemas.microsoft.com/office/drawing/2014/main" id="{9F28E9DF-64A7-ECBD-24BE-48E791A9089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11" name="Content Placeholder 10" descr="A group of women holding tea cups and teapots&#10;&#10;Description automatically generated with medium confidence">
            <a:extLst>
              <a:ext uri="{FF2B5EF4-FFF2-40B4-BE49-F238E27FC236}">
                <a16:creationId xmlns:a16="http://schemas.microsoft.com/office/drawing/2014/main" id="{175E7716-6A79-1593-CBC2-7C19363ED02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4622800" cy="3886200"/>
          </a:xfrm>
        </p:spPr>
      </p:pic>
    </p:spTree>
    <p:extLst>
      <p:ext uri="{BB962C8B-B14F-4D97-AF65-F5344CB8AC3E}">
        <p14:creationId xmlns:p14="http://schemas.microsoft.com/office/powerpoint/2010/main" val="2562517082"/>
      </p:ext>
    </p:extLst>
  </p:cSld>
  <p:clrMapOvr>
    <a:masterClrMapping/>
  </p:clrMapOvr>
  <p:transition spd="med" advClick="0" advTm="15000">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3D6F2-D693-99C7-0768-B2DD41C98091}"/>
              </a:ext>
            </a:extLst>
          </p:cNvPr>
          <p:cNvSpPr>
            <a:spLocks noGrp="1"/>
          </p:cNvSpPr>
          <p:nvPr>
            <p:ph type="title"/>
          </p:nvPr>
        </p:nvSpPr>
        <p:spPr>
          <a:xfrm>
            <a:off x="836612" y="465827"/>
            <a:ext cx="3932237" cy="914399"/>
          </a:xfrm>
        </p:spPr>
        <p:txBody>
          <a:bodyPr>
            <a:normAutofit/>
          </a:bodyPr>
          <a:lstStyle/>
          <a:p>
            <a:r>
              <a:rPr lang="en-US" sz="2400" b="1" dirty="0"/>
              <a:t>1920’s: Meetings were at the school, then rented space.</a:t>
            </a:r>
          </a:p>
        </p:txBody>
      </p:sp>
      <p:sp>
        <p:nvSpPr>
          <p:cNvPr id="3" name="Content Placeholder 2">
            <a:extLst>
              <a:ext uri="{FF2B5EF4-FFF2-40B4-BE49-F238E27FC236}">
                <a16:creationId xmlns:a16="http://schemas.microsoft.com/office/drawing/2014/main" id="{81ED2818-345D-046E-2C07-3434808B8BA1}"/>
              </a:ext>
            </a:extLst>
          </p:cNvPr>
          <p:cNvSpPr>
            <a:spLocks noGrp="1"/>
          </p:cNvSpPr>
          <p:nvPr>
            <p:ph idx="1"/>
          </p:nvPr>
        </p:nvSpPr>
        <p:spPr/>
        <p:txBody>
          <a:bodyPr/>
          <a:lstStyle/>
          <a:p>
            <a:r>
              <a:rPr lang="en-US" dirty="0"/>
              <a:t>One vendor of this era took his payment in pies!</a:t>
            </a:r>
          </a:p>
        </p:txBody>
      </p:sp>
      <p:sp>
        <p:nvSpPr>
          <p:cNvPr id="4" name="Text Placeholder 3">
            <a:extLst>
              <a:ext uri="{FF2B5EF4-FFF2-40B4-BE49-F238E27FC236}">
                <a16:creationId xmlns:a16="http://schemas.microsoft.com/office/drawing/2014/main" id="{49F11757-5B2A-CC9B-AAB1-79A319818314}"/>
              </a:ext>
            </a:extLst>
          </p:cNvPr>
          <p:cNvSpPr>
            <a:spLocks noGrp="1"/>
          </p:cNvSpPr>
          <p:nvPr>
            <p:ph type="body" sz="half" idx="2"/>
          </p:nvPr>
        </p:nvSpPr>
        <p:spPr/>
        <p:txBody>
          <a:bodyPr>
            <a:noAutofit/>
          </a:bodyPr>
          <a:lstStyle/>
          <a:p>
            <a:r>
              <a:rPr lang="en-US" sz="2400" dirty="0"/>
              <a:t>Early projects were a piano, gramophone and playground equipment.</a:t>
            </a:r>
          </a:p>
          <a:p>
            <a:endParaRPr lang="en-US" sz="2400" dirty="0"/>
          </a:p>
          <a:p>
            <a:r>
              <a:rPr lang="en-US" sz="2400" dirty="0"/>
              <a:t>Meetings became twice a month by 1920 – a business meeting and a ‘social tea’.</a:t>
            </a:r>
          </a:p>
          <a:p>
            <a:r>
              <a:rPr lang="en-US" sz="2400" dirty="0"/>
              <a:t>First discussions in 1922 held to look for a permanent Club home.</a:t>
            </a:r>
          </a:p>
          <a:p>
            <a:endParaRPr lang="en-US" sz="2400" dirty="0"/>
          </a:p>
          <a:p>
            <a:r>
              <a:rPr lang="en-US" sz="2400" dirty="0"/>
              <a:t>Dues in 1924 were $1.35.</a:t>
            </a:r>
          </a:p>
        </p:txBody>
      </p:sp>
      <p:pic>
        <p:nvPicPr>
          <p:cNvPr id="6" name="Picture 5" descr="A picture containing food, fast food, baked goods, turnover&#10;&#10;Description automatically generated">
            <a:extLst>
              <a:ext uri="{FF2B5EF4-FFF2-40B4-BE49-F238E27FC236}">
                <a16:creationId xmlns:a16="http://schemas.microsoft.com/office/drawing/2014/main" id="{07F3272D-FE98-50B0-5682-5A913F959E6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745018" y="2309090"/>
            <a:ext cx="4560843" cy="4548909"/>
          </a:xfrm>
          <a:prstGeom prst="rect">
            <a:avLst/>
          </a:prstGeom>
        </p:spPr>
      </p:pic>
      <p:sp>
        <p:nvSpPr>
          <p:cNvPr id="7" name="TextBox 6">
            <a:extLst>
              <a:ext uri="{FF2B5EF4-FFF2-40B4-BE49-F238E27FC236}">
                <a16:creationId xmlns:a16="http://schemas.microsoft.com/office/drawing/2014/main" id="{818E44EC-D707-9FDD-0042-C97E1BD70289}"/>
              </a:ext>
            </a:extLst>
          </p:cNvPr>
          <p:cNvSpPr txBox="1"/>
          <p:nvPr/>
        </p:nvSpPr>
        <p:spPr>
          <a:xfrm>
            <a:off x="5745018" y="6858000"/>
            <a:ext cx="4560843" cy="230832"/>
          </a:xfrm>
          <a:prstGeom prst="rect">
            <a:avLst/>
          </a:prstGeom>
          <a:noFill/>
        </p:spPr>
        <p:txBody>
          <a:bodyPr wrap="square" rtlCol="0">
            <a:spAutoFit/>
          </a:bodyPr>
          <a:lstStyle/>
          <a:p>
            <a:r>
              <a:rPr lang="en-US" sz="900">
                <a:hlinkClick r:id="rId5" tooltip="https://commons.wikimedia.org/wiki/File:Cherry-Pie-Slice.jpg"/>
              </a:rPr>
              <a:t>This Photo</a:t>
            </a:r>
            <a:r>
              <a:rPr lang="en-US" sz="900"/>
              <a:t> by Unknown Author is licensed under </a:t>
            </a:r>
            <a:r>
              <a:rPr lang="en-US" sz="900">
                <a:hlinkClick r:id="rId6" tooltip="https://creativecommons.org/licenses/by-sa/3.0/"/>
              </a:rPr>
              <a:t>CC BY-SA</a:t>
            </a:r>
            <a:endParaRPr lang="en-US" sz="900"/>
          </a:p>
        </p:txBody>
      </p:sp>
      <p:pic>
        <p:nvPicPr>
          <p:cNvPr id="5" name="26 Happy Days Are Here Again">
            <a:hlinkClick r:id="" action="ppaction://media"/>
            <a:extLst>
              <a:ext uri="{FF2B5EF4-FFF2-40B4-BE49-F238E27FC236}">
                <a16:creationId xmlns:a16="http://schemas.microsoft.com/office/drawing/2014/main" id="{D52EF397-64F4-F3B2-7EE4-968D3A2ECA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11661" y="222145"/>
            <a:ext cx="487363" cy="487363"/>
          </a:xfrm>
          <a:prstGeom prst="rect">
            <a:avLst/>
          </a:prstGeom>
        </p:spPr>
      </p:pic>
    </p:spTree>
    <p:extLst>
      <p:ext uri="{BB962C8B-B14F-4D97-AF65-F5344CB8AC3E}">
        <p14:creationId xmlns:p14="http://schemas.microsoft.com/office/powerpoint/2010/main" val="29191039"/>
      </p:ext>
    </p:extLst>
  </p:cSld>
  <p:clrMapOvr>
    <a:masterClrMapping/>
  </p:clrMapOvr>
  <p:transition spd="med" advClick="0" advTm="1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28000">
              <a:schemeClr val="accent1">
                <a:lumMod val="20000"/>
                <a:lumOff val="8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1FD4-5C1D-1648-4933-64D2A50AD6DC}"/>
              </a:ext>
            </a:extLst>
          </p:cNvPr>
          <p:cNvSpPr>
            <a:spLocks noGrp="1"/>
          </p:cNvSpPr>
          <p:nvPr>
            <p:ph type="title"/>
          </p:nvPr>
        </p:nvSpPr>
        <p:spPr>
          <a:xfrm>
            <a:off x="3001992" y="365125"/>
            <a:ext cx="8353396" cy="1325563"/>
          </a:xfrm>
        </p:spPr>
        <p:txBody>
          <a:bodyPr/>
          <a:lstStyle/>
          <a:p>
            <a:r>
              <a:rPr lang="en-US" dirty="0"/>
              <a:t>1920 to 1930 Tidbits</a:t>
            </a:r>
          </a:p>
        </p:txBody>
      </p:sp>
      <p:sp>
        <p:nvSpPr>
          <p:cNvPr id="3" name="Text Placeholder 2">
            <a:extLst>
              <a:ext uri="{FF2B5EF4-FFF2-40B4-BE49-F238E27FC236}">
                <a16:creationId xmlns:a16="http://schemas.microsoft.com/office/drawing/2014/main" id="{6E0CE0C9-5479-3524-085B-D504437496E0}"/>
              </a:ext>
            </a:extLst>
          </p:cNvPr>
          <p:cNvSpPr>
            <a:spLocks noGrp="1"/>
          </p:cNvSpPr>
          <p:nvPr>
            <p:ph type="body" idx="1"/>
          </p:nvPr>
        </p:nvSpPr>
        <p:spPr>
          <a:xfrm>
            <a:off x="839788" y="1681163"/>
            <a:ext cx="4563485" cy="1145164"/>
          </a:xfrm>
        </p:spPr>
        <p:txBody>
          <a:bodyPr>
            <a:normAutofit fontScale="92500" lnSpcReduction="20000"/>
          </a:bodyPr>
          <a:lstStyle/>
          <a:p>
            <a:r>
              <a:rPr lang="en-US" dirty="0"/>
              <a:t>The Club Tea Fund provided and made daily hot chocolate for the school.  Milk bought by the case and chocolate in 3 lb. cans.</a:t>
            </a:r>
          </a:p>
        </p:txBody>
      </p:sp>
      <p:pic>
        <p:nvPicPr>
          <p:cNvPr id="8" name="Content Placeholder 7" descr="A mug of hot chocolate with cinnamon sticks and chocolate bars&#10;&#10;Description automatically generated with medium confidence">
            <a:extLst>
              <a:ext uri="{FF2B5EF4-FFF2-40B4-BE49-F238E27FC236}">
                <a16:creationId xmlns:a16="http://schemas.microsoft.com/office/drawing/2014/main" id="{A7754472-B9D4-25ED-2DAB-2FA8D917E6BD}"/>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49930" y="3006726"/>
            <a:ext cx="2743200" cy="2514180"/>
          </a:xfrm>
        </p:spPr>
      </p:pic>
      <p:sp>
        <p:nvSpPr>
          <p:cNvPr id="5" name="Text Placeholder 4">
            <a:extLst>
              <a:ext uri="{FF2B5EF4-FFF2-40B4-BE49-F238E27FC236}">
                <a16:creationId xmlns:a16="http://schemas.microsoft.com/office/drawing/2014/main" id="{102C4E56-F08D-8E3B-3449-86A577B431EA}"/>
              </a:ext>
            </a:extLst>
          </p:cNvPr>
          <p:cNvSpPr>
            <a:spLocks noGrp="1"/>
          </p:cNvSpPr>
          <p:nvPr>
            <p:ph type="body" sz="quarter" idx="3"/>
          </p:nvPr>
        </p:nvSpPr>
        <p:spPr>
          <a:xfrm>
            <a:off x="6172200" y="1681163"/>
            <a:ext cx="5183188" cy="454580"/>
          </a:xfrm>
        </p:spPr>
        <p:txBody>
          <a:bodyPr>
            <a:normAutofit fontScale="92500" lnSpcReduction="20000"/>
          </a:bodyPr>
          <a:lstStyle/>
          <a:p>
            <a:r>
              <a:rPr lang="en-US" dirty="0"/>
              <a:t>In 1930 they began to pay for a telephone.</a:t>
            </a:r>
          </a:p>
        </p:txBody>
      </p:sp>
      <p:pic>
        <p:nvPicPr>
          <p:cNvPr id="10" name="Content Placeholder 9" descr="A close-up of a telephone&#10;&#10;Description automatically generated with low confidence">
            <a:extLst>
              <a:ext uri="{FF2B5EF4-FFF2-40B4-BE49-F238E27FC236}">
                <a16:creationId xmlns:a16="http://schemas.microsoft.com/office/drawing/2014/main" id="{6F80A5C5-ED4C-24C5-902B-73E4A1867850}"/>
              </a:ext>
            </a:extLst>
          </p:cNvPr>
          <p:cNvPicPr>
            <a:picLocks noGrp="1" noChangeAspect="1"/>
          </p:cNvPicPr>
          <p:nvPr>
            <p:ph sz="quarter" idx="4"/>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81091" y="2207491"/>
            <a:ext cx="3134367" cy="3982172"/>
          </a:xfrm>
        </p:spPr>
      </p:pic>
      <p:sp>
        <p:nvSpPr>
          <p:cNvPr id="11" name="TextBox 10">
            <a:extLst>
              <a:ext uri="{FF2B5EF4-FFF2-40B4-BE49-F238E27FC236}">
                <a16:creationId xmlns:a16="http://schemas.microsoft.com/office/drawing/2014/main" id="{9416A374-495B-AAFB-D2AC-E6751EA9C67F}"/>
              </a:ext>
            </a:extLst>
          </p:cNvPr>
          <p:cNvSpPr txBox="1"/>
          <p:nvPr/>
        </p:nvSpPr>
        <p:spPr>
          <a:xfrm flipH="1">
            <a:off x="12718472" y="6189663"/>
            <a:ext cx="554182" cy="1615827"/>
          </a:xfrm>
          <a:prstGeom prst="rect">
            <a:avLst/>
          </a:prstGeom>
          <a:noFill/>
        </p:spPr>
        <p:txBody>
          <a:bodyPr wrap="square" rtlCol="0">
            <a:spAutoFit/>
          </a:bodyPr>
          <a:lstStyle/>
          <a:p>
            <a:r>
              <a:rPr lang="en-US" sz="900" dirty="0">
                <a:hlinkClick r:id="rId5" tooltip="https://fuguestock.deviantart.com/art/Old-Fashioned-Phone-1-482573801"/>
              </a:rPr>
              <a:t>This Photo</a:t>
            </a:r>
            <a:r>
              <a:rPr lang="en-US" sz="900" dirty="0"/>
              <a:t> by Unknown Author is licensed under </a:t>
            </a:r>
            <a:r>
              <a:rPr lang="en-US" sz="900" dirty="0">
                <a:hlinkClick r:id="rId6" tooltip="https://creativecommons.org/licenses/by-nc/3.0/"/>
              </a:rPr>
              <a:t>CC BY-NC</a:t>
            </a:r>
            <a:endParaRPr lang="en-US" sz="900" dirty="0"/>
          </a:p>
        </p:txBody>
      </p:sp>
    </p:spTree>
    <p:extLst>
      <p:ext uri="{BB962C8B-B14F-4D97-AF65-F5344CB8AC3E}">
        <p14:creationId xmlns:p14="http://schemas.microsoft.com/office/powerpoint/2010/main" val="1207412558"/>
      </p:ext>
    </p:extLst>
  </p:cSld>
  <p:clrMapOvr>
    <a:masterClrMapping/>
  </p:clrMapOvr>
  <p:transition spd="med" advClick="0" advTm="15000">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F41ED-47A2-4293-DB81-8EEFA27A2A6C}"/>
              </a:ext>
            </a:extLst>
          </p:cNvPr>
          <p:cNvSpPr>
            <a:spLocks noGrp="1"/>
          </p:cNvSpPr>
          <p:nvPr>
            <p:ph type="title"/>
          </p:nvPr>
        </p:nvSpPr>
        <p:spPr>
          <a:xfrm>
            <a:off x="839788" y="365126"/>
            <a:ext cx="10515600" cy="623166"/>
          </a:xfrm>
          <a:pattFill prst="pct90">
            <a:fgClr>
              <a:schemeClr val="accent1"/>
            </a:fgClr>
            <a:bgClr>
              <a:schemeClr val="bg1"/>
            </a:bgClr>
          </a:pattFill>
        </p:spPr>
        <p:txBody>
          <a:bodyPr>
            <a:normAutofit fontScale="90000"/>
          </a:bodyPr>
          <a:lstStyle/>
          <a:p>
            <a:r>
              <a:rPr lang="en-US" b="1" dirty="0">
                <a:solidFill>
                  <a:schemeClr val="bg1"/>
                </a:solidFill>
              </a:rPr>
              <a:t>Bites of History:</a:t>
            </a:r>
          </a:p>
        </p:txBody>
      </p:sp>
      <p:sp>
        <p:nvSpPr>
          <p:cNvPr id="3" name="Text Placeholder 2">
            <a:extLst>
              <a:ext uri="{FF2B5EF4-FFF2-40B4-BE49-F238E27FC236}">
                <a16:creationId xmlns:a16="http://schemas.microsoft.com/office/drawing/2014/main" id="{FC383880-8302-14F6-39D0-F1EFAB7B3434}"/>
              </a:ext>
            </a:extLst>
          </p:cNvPr>
          <p:cNvSpPr>
            <a:spLocks noGrp="1"/>
          </p:cNvSpPr>
          <p:nvPr>
            <p:ph type="body" idx="1"/>
          </p:nvPr>
        </p:nvSpPr>
        <p:spPr/>
        <p:txBody>
          <a:bodyPr/>
          <a:lstStyle/>
          <a:p>
            <a:r>
              <a:rPr lang="en-US" dirty="0"/>
              <a:t>The flag salute and pledge were added to meetings in 1932.</a:t>
            </a:r>
          </a:p>
        </p:txBody>
      </p:sp>
      <p:pic>
        <p:nvPicPr>
          <p:cNvPr id="8" name="Content Placeholder 7" descr="A person saluting in front of a flag&#10;&#10;Description automatically generated">
            <a:extLst>
              <a:ext uri="{FF2B5EF4-FFF2-40B4-BE49-F238E27FC236}">
                <a16:creationId xmlns:a16="http://schemas.microsoft.com/office/drawing/2014/main" id="{54B56AD7-A02B-9A2A-9DE2-25520FAF80E9}"/>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6611" y="2974108"/>
            <a:ext cx="4178734" cy="3426691"/>
          </a:xfrm>
        </p:spPr>
      </p:pic>
      <p:sp>
        <p:nvSpPr>
          <p:cNvPr id="5" name="Text Placeholder 4">
            <a:extLst>
              <a:ext uri="{FF2B5EF4-FFF2-40B4-BE49-F238E27FC236}">
                <a16:creationId xmlns:a16="http://schemas.microsoft.com/office/drawing/2014/main" id="{486A4779-C30D-7905-89C8-553F5D1D9CB6}"/>
              </a:ext>
            </a:extLst>
          </p:cNvPr>
          <p:cNvSpPr>
            <a:spLocks noGrp="1"/>
          </p:cNvSpPr>
          <p:nvPr>
            <p:ph type="body" sz="quarter" idx="3"/>
          </p:nvPr>
        </p:nvSpPr>
        <p:spPr/>
        <p:txBody>
          <a:bodyPr/>
          <a:lstStyle/>
          <a:p>
            <a:r>
              <a:rPr lang="en-US" dirty="0"/>
              <a:t>For 68 years they staffed the Alamo library for Contra Costa County.</a:t>
            </a:r>
          </a:p>
        </p:txBody>
      </p:sp>
      <p:pic>
        <p:nvPicPr>
          <p:cNvPr id="10" name="Content Placeholder 9" descr="A picture containing text, furniture, shelf, shelving&#10;&#10;Description automatically generated">
            <a:extLst>
              <a:ext uri="{FF2B5EF4-FFF2-40B4-BE49-F238E27FC236}">
                <a16:creationId xmlns:a16="http://schemas.microsoft.com/office/drawing/2014/main" id="{45C8F9B6-7D05-3E31-467F-0A393104BEC0}"/>
              </a:ext>
            </a:extLst>
          </p:cNvPr>
          <p:cNvPicPr>
            <a:picLocks noGrp="1" noChangeAspect="1"/>
          </p:cNvPicPr>
          <p:nvPr>
            <p:ph sz="quarter" idx="4"/>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07402" y="2505075"/>
            <a:ext cx="4912784" cy="3684588"/>
          </a:xfrm>
        </p:spPr>
      </p:pic>
    </p:spTree>
    <p:extLst>
      <p:ext uri="{BB962C8B-B14F-4D97-AF65-F5344CB8AC3E}">
        <p14:creationId xmlns:p14="http://schemas.microsoft.com/office/powerpoint/2010/main" val="4016226866"/>
      </p:ext>
    </p:extLst>
  </p:cSld>
  <p:clrMapOvr>
    <a:masterClrMapping/>
  </p:clrMapOvr>
  <p:transition spd="med" advClick="0" advTm="15000">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EB85-4B1D-E48A-6B88-DEC5090748BF}"/>
              </a:ext>
            </a:extLst>
          </p:cNvPr>
          <p:cNvSpPr>
            <a:spLocks noGrp="1"/>
          </p:cNvSpPr>
          <p:nvPr>
            <p:ph type="title"/>
          </p:nvPr>
        </p:nvSpPr>
        <p:spPr>
          <a:xfrm>
            <a:off x="796636" y="482526"/>
            <a:ext cx="10598728" cy="1521765"/>
          </a:xfrm>
        </p:spPr>
        <p:txBody>
          <a:bodyPr>
            <a:normAutofit fontScale="90000"/>
          </a:bodyPr>
          <a:lstStyle/>
          <a:p>
            <a:r>
              <a:rPr lang="en-US" sz="2800" dirty="0">
                <a:latin typeface="+mn-lt"/>
              </a:rPr>
              <a:t>				1930 to WW II:</a:t>
            </a:r>
            <a:br>
              <a:rPr lang="en-US" sz="2800" dirty="0">
                <a:latin typeface="+mn-lt"/>
              </a:rPr>
            </a:br>
            <a:r>
              <a:rPr lang="en-US" sz="2800" dirty="0">
                <a:latin typeface="+mn-lt"/>
              </a:rPr>
              <a:t>The Art of Homemaking was a president’s theme in 1932 and minutes refer to helping “The Old Ladies,” curing dental infections in rural children, and Saving the Redwoods</a:t>
            </a:r>
          </a:p>
        </p:txBody>
      </p:sp>
      <p:sp>
        <p:nvSpPr>
          <p:cNvPr id="3" name="Text Placeholder 2">
            <a:extLst>
              <a:ext uri="{FF2B5EF4-FFF2-40B4-BE49-F238E27FC236}">
                <a16:creationId xmlns:a16="http://schemas.microsoft.com/office/drawing/2014/main" id="{EA60F82D-210D-0417-14F8-07F4107C02C7}"/>
              </a:ext>
            </a:extLst>
          </p:cNvPr>
          <p:cNvSpPr>
            <a:spLocks noGrp="1"/>
          </p:cNvSpPr>
          <p:nvPr>
            <p:ph type="body" idx="1"/>
          </p:nvPr>
        </p:nvSpPr>
        <p:spPr>
          <a:xfrm rot="15231030">
            <a:off x="839788" y="2260132"/>
            <a:ext cx="5157787" cy="1325563"/>
          </a:xfrm>
        </p:spPr>
        <p:txBody>
          <a:bodyPr>
            <a:noAutofit/>
          </a:bodyPr>
          <a:lstStyle/>
          <a:p>
            <a:endParaRPr lang="en-US" sz="3200" dirty="0"/>
          </a:p>
          <a:p>
            <a:endParaRPr lang="en-US" sz="3200" dirty="0"/>
          </a:p>
        </p:txBody>
      </p:sp>
      <p:sp>
        <p:nvSpPr>
          <p:cNvPr id="4" name="Content Placeholder 3">
            <a:extLst>
              <a:ext uri="{FF2B5EF4-FFF2-40B4-BE49-F238E27FC236}">
                <a16:creationId xmlns:a16="http://schemas.microsoft.com/office/drawing/2014/main" id="{F062E382-0312-3B18-787D-B736C9FCDF9E}"/>
              </a:ext>
            </a:extLst>
          </p:cNvPr>
          <p:cNvSpPr>
            <a:spLocks noGrp="1"/>
          </p:cNvSpPr>
          <p:nvPr>
            <p:ph sz="half" idx="2"/>
          </p:nvPr>
        </p:nvSpPr>
        <p:spPr>
          <a:xfrm>
            <a:off x="839788" y="3519055"/>
            <a:ext cx="5157787" cy="2604653"/>
          </a:xfrm>
        </p:spPr>
        <p:txBody>
          <a:bodyPr/>
          <a:lstStyle/>
          <a:p>
            <a:endParaRPr lang="en-US" dirty="0"/>
          </a:p>
          <a:p>
            <a:r>
              <a:rPr lang="en-US" dirty="0"/>
              <a:t>This photo is of the Air Raid Tower built on Alamo School grounds and manned throughout the war by women’s club families.</a:t>
            </a:r>
          </a:p>
        </p:txBody>
      </p:sp>
      <p:sp>
        <p:nvSpPr>
          <p:cNvPr id="5" name="Text Placeholder 4">
            <a:extLst>
              <a:ext uri="{FF2B5EF4-FFF2-40B4-BE49-F238E27FC236}">
                <a16:creationId xmlns:a16="http://schemas.microsoft.com/office/drawing/2014/main" id="{AA0D2216-146D-510D-8D45-06EE65D3BE9A}"/>
              </a:ext>
            </a:extLst>
          </p:cNvPr>
          <p:cNvSpPr>
            <a:spLocks noGrp="1"/>
          </p:cNvSpPr>
          <p:nvPr>
            <p:ph type="body" sz="quarter" idx="3"/>
          </p:nvPr>
        </p:nvSpPr>
        <p:spPr>
          <a:xfrm rot="21411796" flipH="1">
            <a:off x="12904520" y="1475296"/>
            <a:ext cx="646545" cy="66050"/>
          </a:xfrm>
        </p:spPr>
        <p:txBody>
          <a:bodyPr>
            <a:normAutofit fontScale="25000" lnSpcReduction="20000"/>
          </a:bodyPr>
          <a:lstStyle/>
          <a:p>
            <a:endParaRPr lang="en-US" dirty="0"/>
          </a:p>
        </p:txBody>
      </p:sp>
      <p:pic>
        <p:nvPicPr>
          <p:cNvPr id="8" name="Content Placeholder 7">
            <a:extLst>
              <a:ext uri="{FF2B5EF4-FFF2-40B4-BE49-F238E27FC236}">
                <a16:creationId xmlns:a16="http://schemas.microsoft.com/office/drawing/2014/main" id="{F56F7602-AF4C-4CB5-EF73-9229E7CD875C}"/>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8174182" y="2004291"/>
            <a:ext cx="1865745" cy="3916217"/>
          </a:xfrm>
        </p:spPr>
      </p:pic>
      <p:pic>
        <p:nvPicPr>
          <p:cNvPr id="7" name="Picture 6" descr="A picture containing text, newspaper, billboard, screenshot&#10;&#10;Description automatically generated">
            <a:extLst>
              <a:ext uri="{FF2B5EF4-FFF2-40B4-BE49-F238E27FC236}">
                <a16:creationId xmlns:a16="http://schemas.microsoft.com/office/drawing/2014/main" id="{CF86229F-36AC-F921-A0CE-1DFE3EF344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0399" y="1557076"/>
            <a:ext cx="3943927" cy="5222415"/>
          </a:xfrm>
          <a:prstGeom prst="rect">
            <a:avLst/>
          </a:prstGeom>
        </p:spPr>
      </p:pic>
      <p:sp>
        <p:nvSpPr>
          <p:cNvPr id="10" name="TextBox 9">
            <a:extLst>
              <a:ext uri="{FF2B5EF4-FFF2-40B4-BE49-F238E27FC236}">
                <a16:creationId xmlns:a16="http://schemas.microsoft.com/office/drawing/2014/main" id="{5E8FD0B3-B1B7-295D-04FC-7C7E3379419D}"/>
              </a:ext>
            </a:extLst>
          </p:cNvPr>
          <p:cNvSpPr txBox="1"/>
          <p:nvPr/>
        </p:nvSpPr>
        <p:spPr>
          <a:xfrm>
            <a:off x="1237674" y="2385366"/>
            <a:ext cx="4759901" cy="1200329"/>
          </a:xfrm>
          <a:prstGeom prst="rect">
            <a:avLst/>
          </a:prstGeom>
          <a:noFill/>
        </p:spPr>
        <p:txBody>
          <a:bodyPr wrap="square">
            <a:spAutoFit/>
          </a:bodyPr>
          <a:lstStyle/>
          <a:p>
            <a:r>
              <a:rPr lang="en-US" sz="2400" b="1" dirty="0"/>
              <a:t>World Politics overrode their lives after the Great Depression up until 1950.</a:t>
            </a:r>
          </a:p>
        </p:txBody>
      </p:sp>
      <p:pic>
        <p:nvPicPr>
          <p:cNvPr id="6" name="10 Over There">
            <a:hlinkClick r:id="" action="ppaction://media"/>
            <a:extLst>
              <a:ext uri="{FF2B5EF4-FFF2-40B4-BE49-F238E27FC236}">
                <a16:creationId xmlns:a16="http://schemas.microsoft.com/office/drawing/2014/main" id="{97189F9D-CF7D-16E7-0DC3-F5B0134B74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75669" y="121285"/>
            <a:ext cx="487363" cy="487363"/>
          </a:xfrm>
          <a:prstGeom prst="rect">
            <a:avLst/>
          </a:prstGeom>
        </p:spPr>
      </p:pic>
    </p:spTree>
    <p:extLst>
      <p:ext uri="{BB962C8B-B14F-4D97-AF65-F5344CB8AC3E}">
        <p14:creationId xmlns:p14="http://schemas.microsoft.com/office/powerpoint/2010/main" val="2774852203"/>
      </p:ext>
    </p:extLst>
  </p:cSld>
  <p:clrMapOvr>
    <a:masterClrMapping/>
  </p:clrMapOvr>
  <p:transition spd="med" advClick="0" advTm="1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28000">
              <a:schemeClr val="accent1">
                <a:lumMod val="20000"/>
                <a:lumOff val="8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8113-51E6-016B-78F6-C79F959880D2}"/>
              </a:ext>
            </a:extLst>
          </p:cNvPr>
          <p:cNvSpPr>
            <a:spLocks noGrp="1"/>
          </p:cNvSpPr>
          <p:nvPr>
            <p:ph type="title"/>
          </p:nvPr>
        </p:nvSpPr>
        <p:spPr/>
        <p:txBody>
          <a:bodyPr>
            <a:noAutofit/>
          </a:bodyPr>
          <a:lstStyle/>
          <a:p>
            <a:r>
              <a:rPr lang="en-US" sz="2400" b="1" dirty="0">
                <a:latin typeface="Calibri Light" panose="020F0302020204030204" pitchFamily="34" charset="0"/>
                <a:ea typeface="Calibri Light" panose="020F0302020204030204" pitchFamily="34" charset="0"/>
                <a:cs typeface="Calibri Light" panose="020F0302020204030204" pitchFamily="34" charset="0"/>
              </a:rPr>
              <a:t>1940 minutes recall Red Cross Sewing Quotas.  Photo shows club members making aprons</a:t>
            </a:r>
            <a:r>
              <a:rPr lang="en-US" sz="2800" b="1" dirty="0"/>
              <a:t>.</a:t>
            </a:r>
          </a:p>
        </p:txBody>
      </p:sp>
      <p:pic>
        <p:nvPicPr>
          <p:cNvPr id="6" name="Content Placeholder 5" descr="A group of women sewing on a table&#10;&#10;Description automatically generated with low confidence">
            <a:extLst>
              <a:ext uri="{FF2B5EF4-FFF2-40B4-BE49-F238E27FC236}">
                <a16:creationId xmlns:a16="http://schemas.microsoft.com/office/drawing/2014/main" id="{8A1723CD-7C7F-4CAC-5A22-A35ECA0507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flipV="1">
            <a:off x="5832475" y="1596629"/>
            <a:ext cx="4873625" cy="3655218"/>
          </a:xfrm>
        </p:spPr>
      </p:pic>
      <p:sp>
        <p:nvSpPr>
          <p:cNvPr id="4" name="Text Placeholder 3">
            <a:extLst>
              <a:ext uri="{FF2B5EF4-FFF2-40B4-BE49-F238E27FC236}">
                <a16:creationId xmlns:a16="http://schemas.microsoft.com/office/drawing/2014/main" id="{F8F15930-9106-0B1B-8C8C-D95282C884E7}"/>
              </a:ext>
            </a:extLst>
          </p:cNvPr>
          <p:cNvSpPr>
            <a:spLocks noGrp="1"/>
          </p:cNvSpPr>
          <p:nvPr>
            <p:ph type="body" sz="half" idx="2"/>
          </p:nvPr>
        </p:nvSpPr>
        <p:spPr>
          <a:xfrm>
            <a:off x="839788" y="2254827"/>
            <a:ext cx="3932237" cy="4145973"/>
          </a:xfrm>
        </p:spPr>
        <p:txBody>
          <a:bodyPr>
            <a:normAutofit fontScale="92500" lnSpcReduction="10000"/>
          </a:bodyPr>
          <a:lstStyle/>
          <a:p>
            <a:endParaRPr lang="en-US" dirty="0"/>
          </a:p>
          <a:p>
            <a:endParaRPr lang="en-US" dirty="0"/>
          </a:p>
          <a:p>
            <a:endParaRPr lang="en-US" dirty="0"/>
          </a:p>
          <a:p>
            <a:r>
              <a:rPr lang="en-US" sz="2800" dirty="0"/>
              <a:t>In 1952 with the land donation and Clubhouse built, the moniker became the </a:t>
            </a:r>
            <a:r>
              <a:rPr lang="en-US" sz="2800" dirty="0">
                <a:latin typeface="Harlow Solid Italic" panose="04030604020F02020D02" pitchFamily="82" charset="0"/>
              </a:rPr>
              <a:t>Alamo Women’s Club</a:t>
            </a:r>
            <a:r>
              <a:rPr lang="en-US" sz="2800" dirty="0"/>
              <a:t>.  </a:t>
            </a:r>
          </a:p>
          <a:p>
            <a:endParaRPr lang="en-US" sz="2800" dirty="0"/>
          </a:p>
          <a:p>
            <a:endParaRPr lang="en-US" sz="2800" dirty="0"/>
          </a:p>
          <a:p>
            <a:r>
              <a:rPr lang="en-US" sz="2800" dirty="0"/>
              <a:t>Membership swelled.  Social activities prevailed.</a:t>
            </a:r>
          </a:p>
        </p:txBody>
      </p:sp>
    </p:spTree>
    <p:extLst>
      <p:ext uri="{BB962C8B-B14F-4D97-AF65-F5344CB8AC3E}">
        <p14:creationId xmlns:p14="http://schemas.microsoft.com/office/powerpoint/2010/main" val="182415133"/>
      </p:ext>
    </p:extLst>
  </p:cSld>
  <p:clrMapOvr>
    <a:masterClrMapping/>
  </p:clrMapOvr>
  <p:transition spd="med" advClick="0" advTm="15000">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28000">
              <a:schemeClr val="accent1">
                <a:lumMod val="20000"/>
                <a:lumOff val="8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C0C9-3FB1-7D1D-147C-3F52BBC06740}"/>
              </a:ext>
            </a:extLst>
          </p:cNvPr>
          <p:cNvSpPr>
            <a:spLocks noGrp="1"/>
          </p:cNvSpPr>
          <p:nvPr>
            <p:ph type="title"/>
          </p:nvPr>
        </p:nvSpPr>
        <p:spPr/>
        <p:txBody>
          <a:bodyPr>
            <a:normAutofit/>
          </a:bodyPr>
          <a:lstStyle/>
          <a:p>
            <a:r>
              <a:rPr lang="en-US" sz="3600" dirty="0">
                <a:latin typeface="+mn-lt"/>
              </a:rPr>
              <a:t>1940 - 2000:Meetings, Fashion Shows and Rummage Sales</a:t>
            </a:r>
          </a:p>
        </p:txBody>
      </p:sp>
      <p:pic>
        <p:nvPicPr>
          <p:cNvPr id="8" name="Content Placeholder 7" descr="A picture containing book, human face, photographic paper, person&#10;&#10;Description automatically generated">
            <a:extLst>
              <a:ext uri="{FF2B5EF4-FFF2-40B4-BE49-F238E27FC236}">
                <a16:creationId xmlns:a16="http://schemas.microsoft.com/office/drawing/2014/main" id="{94F09D70-C718-14D5-94FD-A0E1228312C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1556"/>
          <a:stretch/>
        </p:blipFill>
        <p:spPr>
          <a:xfrm rot="5400000">
            <a:off x="1196276" y="2160968"/>
            <a:ext cx="4556888" cy="3886200"/>
          </a:xfrm>
        </p:spPr>
      </p:pic>
      <p:pic>
        <p:nvPicPr>
          <p:cNvPr id="6" name="Content Placeholder 5" descr="A person holding a person's hand&#10;&#10;Description automatically generated with low confidence">
            <a:extLst>
              <a:ext uri="{FF2B5EF4-FFF2-40B4-BE49-F238E27FC236}">
                <a16:creationId xmlns:a16="http://schemas.microsoft.com/office/drawing/2014/main" id="{225BD032-01E0-4BB4-ECA3-B60361B44AE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484555" y="2471723"/>
            <a:ext cx="4556889" cy="3264693"/>
          </a:xfrm>
        </p:spPr>
      </p:pic>
    </p:spTree>
    <p:extLst>
      <p:ext uri="{BB962C8B-B14F-4D97-AF65-F5344CB8AC3E}">
        <p14:creationId xmlns:p14="http://schemas.microsoft.com/office/powerpoint/2010/main" val="1240675495"/>
      </p:ext>
    </p:extLst>
  </p:cSld>
  <p:clrMapOvr>
    <a:masterClrMapping/>
  </p:clrMapOvr>
  <p:transition spd="med" advClick="0" advTm="15000">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6652</TotalTime>
  <Words>830</Words>
  <Application>Microsoft Office PowerPoint</Application>
  <PresentationFormat>Widescreen</PresentationFormat>
  <Paragraphs>70</Paragraphs>
  <Slides>20</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Algerian</vt:lpstr>
      <vt:lpstr>Arial</vt:lpstr>
      <vt:lpstr>Calibri</vt:lpstr>
      <vt:lpstr>Calibri Light</vt:lpstr>
      <vt:lpstr>Harlow Solid Italic</vt:lpstr>
      <vt:lpstr>Office Theme</vt:lpstr>
      <vt:lpstr>  </vt:lpstr>
      <vt:lpstr>1916 Club Formation:  The Alamo Mothers’ and Patrons’ Club formed for civic improvement and ‘welfare of the school.’</vt:lpstr>
      <vt:lpstr>THE WAY WE WERE</vt:lpstr>
      <vt:lpstr>1920’s: Meetings were at the school, then rented space.</vt:lpstr>
      <vt:lpstr>1920 to 1930 Tidbits</vt:lpstr>
      <vt:lpstr>Bites of History:</vt:lpstr>
      <vt:lpstr>    1930 to WW II: The Art of Homemaking was a president’s theme in 1932 and minutes refer to helping “The Old Ladies,” curing dental infections in rural children, and Saving the Redwoods</vt:lpstr>
      <vt:lpstr>1940 minutes recall Red Cross Sewing Quotas.  Photo shows club members making aprons.</vt:lpstr>
      <vt:lpstr>1940 - 2000:Meetings, Fashion Shows and Rummage Sales</vt:lpstr>
      <vt:lpstr>They wore these pantsuits in 1969:</vt:lpstr>
      <vt:lpstr>The 1970’s era brought social disruption, saw women strongly enter the workplace, and nationwide club memberships decline.</vt:lpstr>
      <vt:lpstr>2000 onwards:  Members joining want to help their community and want to do more.  Their presence broadens our philanthropy focus to more hands-on projects.</vt:lpstr>
      <vt:lpstr>   OUR SCHOLARSHIPS ADAPT TOO  In 1939 one scholarship is given.   After WW II scholarships re-emerge for nursing. Club focuses on high school and the arts from the mid 1980s. By 2010 focus expands to foster youth and single parents at DVC.   In 2018 scholarship dollars increase and become need based.</vt:lpstr>
      <vt:lpstr>In 2023, eleven $5,000 scholarships are awarded.  One student wrote:  “I have fought and battled every day since childhood to push through chronic illnesses, mental ailments and C-PTSD to achieve my goals to the best of my ability.  I don’t plan on stopping; especially while my son’s watching and cheering me on.  He’s my motivation to pursue and succeed in creating a brighter financially stable future for us, while positively impacting others.”  Our hats are off to each recipient!</vt:lpstr>
      <vt:lpstr>   2010 brings change  Publicity increases in newspaper and banners on the boulevard  A website, logo and motto are adopted  A Clubhouse facelift changing its tired 1950's look was completed in 2014.  The Long Family donates for kitchen remodel in 2015.  And we pay the loan off in record time! </vt:lpstr>
      <vt:lpstr>Photos Then and Now</vt:lpstr>
      <vt:lpstr>Then and Now:</vt:lpstr>
      <vt:lpstr> </vt:lpstr>
      <vt:lpstr>Jewelry sales begin in 2014, adapt and grow providing a constant scholarship funding source. In fact, funds raised from jewelry sales become the most raised via any fundraising project in AWC's entire history!</vt:lpstr>
      <vt:lpstr>For 107 years AWC members demonstrate:  Adapting to changing times Service to their community Enjoyment of each other’s friendship  Doing good works living up to our motto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Koc</dc:creator>
  <cp:lastModifiedBy>Tess Perko</cp:lastModifiedBy>
  <cp:revision>15</cp:revision>
  <cp:lastPrinted>2023-05-28T02:13:31Z</cp:lastPrinted>
  <dcterms:created xsi:type="dcterms:W3CDTF">2023-05-27T20:39:55Z</dcterms:created>
  <dcterms:modified xsi:type="dcterms:W3CDTF">2023-06-16T07:50:53Z</dcterms:modified>
</cp:coreProperties>
</file>